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sldIdLst>
    <p:sldId id="256" r:id="rId2"/>
    <p:sldId id="430" r:id="rId3"/>
    <p:sldId id="426" r:id="rId4"/>
    <p:sldId id="298" r:id="rId5"/>
    <p:sldId id="459" r:id="rId6"/>
    <p:sldId id="262" r:id="rId7"/>
    <p:sldId id="301" r:id="rId8"/>
    <p:sldId id="265" r:id="rId9"/>
    <p:sldId id="391" r:id="rId10"/>
    <p:sldId id="460" r:id="rId11"/>
    <p:sldId id="267" r:id="rId12"/>
    <p:sldId id="268" r:id="rId13"/>
    <p:sldId id="269" r:id="rId14"/>
    <p:sldId id="272" r:id="rId15"/>
    <p:sldId id="303" r:id="rId16"/>
    <p:sldId id="273" r:id="rId17"/>
    <p:sldId id="275" r:id="rId18"/>
    <p:sldId id="452" r:id="rId19"/>
    <p:sldId id="453" r:id="rId20"/>
    <p:sldId id="448" r:id="rId21"/>
    <p:sldId id="451" r:id="rId22"/>
    <p:sldId id="308" r:id="rId23"/>
    <p:sldId id="461" r:id="rId24"/>
    <p:sldId id="431" r:id="rId25"/>
    <p:sldId id="310" r:id="rId26"/>
    <p:sldId id="311" r:id="rId27"/>
    <p:sldId id="284" r:id="rId28"/>
    <p:sldId id="393" r:id="rId29"/>
    <p:sldId id="427" r:id="rId30"/>
    <p:sldId id="312" r:id="rId31"/>
    <p:sldId id="394" r:id="rId32"/>
    <p:sldId id="395" r:id="rId33"/>
    <p:sldId id="396" r:id="rId34"/>
    <p:sldId id="295" r:id="rId35"/>
    <p:sldId id="397" r:id="rId36"/>
    <p:sldId id="314" r:id="rId37"/>
    <p:sldId id="399" r:id="rId38"/>
    <p:sldId id="458" r:id="rId39"/>
    <p:sldId id="456" r:id="rId40"/>
    <p:sldId id="400" r:id="rId41"/>
    <p:sldId id="401" r:id="rId42"/>
    <p:sldId id="320" r:id="rId43"/>
    <p:sldId id="321" r:id="rId44"/>
    <p:sldId id="402" r:id="rId45"/>
    <p:sldId id="323" r:id="rId46"/>
    <p:sldId id="324" r:id="rId47"/>
    <p:sldId id="404" r:id="rId48"/>
    <p:sldId id="405" r:id="rId49"/>
    <p:sldId id="406" r:id="rId50"/>
    <p:sldId id="407" r:id="rId51"/>
    <p:sldId id="335" r:id="rId52"/>
    <p:sldId id="408" r:id="rId53"/>
    <p:sldId id="428" r:id="rId54"/>
    <p:sldId id="409" r:id="rId55"/>
    <p:sldId id="344" r:id="rId56"/>
    <p:sldId id="343" r:id="rId57"/>
    <p:sldId id="342" r:id="rId58"/>
    <p:sldId id="345" r:id="rId59"/>
    <p:sldId id="346" r:id="rId60"/>
    <p:sldId id="347" r:id="rId61"/>
    <p:sldId id="348" r:id="rId62"/>
    <p:sldId id="349" r:id="rId63"/>
    <p:sldId id="350" r:id="rId64"/>
    <p:sldId id="410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363" r:id="rId74"/>
    <p:sldId id="364" r:id="rId75"/>
    <p:sldId id="366" r:id="rId76"/>
    <p:sldId id="419" r:id="rId77"/>
    <p:sldId id="420" r:id="rId78"/>
    <p:sldId id="421" r:id="rId79"/>
    <p:sldId id="422" r:id="rId80"/>
    <p:sldId id="371" r:id="rId81"/>
    <p:sldId id="372" r:id="rId82"/>
    <p:sldId id="423" r:id="rId83"/>
    <p:sldId id="424" r:id="rId84"/>
    <p:sldId id="425" r:id="rId85"/>
    <p:sldId id="436" r:id="rId86"/>
    <p:sldId id="377" r:id="rId87"/>
    <p:sldId id="378" r:id="rId88"/>
    <p:sldId id="379" r:id="rId89"/>
    <p:sldId id="437" r:id="rId90"/>
    <p:sldId id="438" r:id="rId91"/>
    <p:sldId id="439" r:id="rId92"/>
    <p:sldId id="440" r:id="rId93"/>
    <p:sldId id="441" r:id="rId94"/>
    <p:sldId id="442" r:id="rId95"/>
    <p:sldId id="443" r:id="rId96"/>
    <p:sldId id="444" r:id="rId97"/>
    <p:sldId id="445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851" autoAdjust="0"/>
  </p:normalViewPr>
  <p:slideViewPr>
    <p:cSldViewPr snapToGrid="0">
      <p:cViewPr varScale="1">
        <p:scale>
          <a:sx n="92" d="100"/>
          <a:sy n="92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504E7-F4FD-4F08-811C-291B473E7090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D2361-7330-4453-9C06-F03F93142A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26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eoulcoding.tistory.com/77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</a:t>
            </a:r>
            <a:r>
              <a:rPr lang="en-US" altLang="ko-KR" dirty="0"/>
              <a:t>Activations</a:t>
            </a:r>
            <a:r>
              <a:rPr lang="ko-KR" altLang="en-US" dirty="0"/>
              <a:t> 를 사용해서 </a:t>
            </a:r>
            <a:r>
              <a:rPr lang="en-US" altLang="ko-KR" dirty="0"/>
              <a:t>CNN </a:t>
            </a:r>
            <a:r>
              <a:rPr lang="ko-KR" altLang="en-US" dirty="0"/>
              <a:t>의 구조에 대해 알아보는 방법들을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6406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t-SNE </a:t>
            </a:r>
            <a:r>
              <a:rPr lang="ko-KR" altLang="en-US" sz="1200" dirty="0"/>
              <a:t>로 </a:t>
            </a:r>
            <a:r>
              <a:rPr lang="en-US" altLang="ko-KR" sz="1200" dirty="0"/>
              <a:t>MNIST </a:t>
            </a:r>
            <a:r>
              <a:rPr lang="ko-KR" altLang="en-US" sz="1200" dirty="0"/>
              <a:t>를 시각화해보면 이런 식으로 자연스럽게 </a:t>
            </a:r>
            <a:r>
              <a:rPr lang="ko-KR" altLang="en-US" sz="1200" dirty="0" err="1"/>
              <a:t>군집화된</a:t>
            </a:r>
            <a:r>
              <a:rPr lang="ko-KR" altLang="en-US" sz="1200" dirty="0"/>
              <a:t> 모습을 볼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각 군집이 </a:t>
            </a:r>
            <a:r>
              <a:rPr lang="en-US" altLang="ko-KR" sz="1200" dirty="0" err="1"/>
              <a:t>mnist</a:t>
            </a:r>
            <a:r>
              <a:rPr lang="en-US" altLang="ko-KR" sz="1200" dirty="0"/>
              <a:t> </a:t>
            </a:r>
            <a:r>
              <a:rPr lang="ko-KR" altLang="en-US" sz="1200" dirty="0"/>
              <a:t>의 각 숫자를 의미한다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한번 살펴보자면 왼쪽 하단의 </a:t>
            </a:r>
            <a:r>
              <a:rPr lang="ko-KR" altLang="en-US" dirty="0" err="1"/>
              <a:t>초록초록한</a:t>
            </a:r>
            <a:r>
              <a:rPr lang="ko-KR" altLang="en-US" dirty="0"/>
              <a:t> 군집을 </a:t>
            </a:r>
            <a:r>
              <a:rPr lang="ko-KR" altLang="en-US" dirty="0" err="1"/>
              <a:t>볼수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이 곳에는 다양한 종류의 꽃들이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다른 곳에는 다양한 종류의 개들이 </a:t>
            </a:r>
            <a:r>
              <a:rPr lang="ko-KR" altLang="en-US" dirty="0" err="1"/>
              <a:t>모여있고</a:t>
            </a:r>
            <a:r>
              <a:rPr lang="en-US" altLang="ko-KR" dirty="0"/>
              <a:t>, </a:t>
            </a:r>
            <a:r>
              <a:rPr lang="ko-KR" altLang="en-US" dirty="0"/>
              <a:t>다양한 동물들끼리 </a:t>
            </a:r>
            <a:r>
              <a:rPr lang="ko-KR" altLang="en-US" dirty="0" err="1"/>
              <a:t>모여있고</a:t>
            </a:r>
            <a:r>
              <a:rPr lang="en-US" altLang="ko-KR" dirty="0"/>
              <a:t>, </a:t>
            </a:r>
            <a:r>
              <a:rPr lang="ko-KR" altLang="en-US" dirty="0"/>
              <a:t>다양한 지역들이 </a:t>
            </a:r>
            <a:r>
              <a:rPr lang="ko-KR" altLang="en-US" dirty="0" err="1"/>
              <a:t>모여있다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151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761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432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네트워크에 대해 먼저 설명하겠습니다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en-US" altLang="ko-KR" dirty="0"/>
              <a:t>tool </a:t>
            </a:r>
            <a:r>
              <a:rPr lang="ko-KR" altLang="en-US" dirty="0"/>
              <a:t>은 </a:t>
            </a:r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이 네트워크의 </a:t>
            </a:r>
            <a:r>
              <a:rPr lang="en-US" altLang="ko-KR" dirty="0"/>
              <a:t>input </a:t>
            </a:r>
            <a:r>
              <a:rPr lang="ko-KR" altLang="en-US" dirty="0"/>
              <a:t>으로는 이미지 또는 </a:t>
            </a:r>
            <a:r>
              <a:rPr lang="ko-KR" altLang="en-US" dirty="0" err="1"/>
              <a:t>웹캠</a:t>
            </a:r>
            <a:r>
              <a:rPr lang="ko-KR" altLang="en-US" dirty="0"/>
              <a:t> 영상이 들어갑니다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그것을 </a:t>
            </a:r>
            <a:r>
              <a:rPr lang="en-US" altLang="ko-KR" dirty="0" err="1"/>
              <a:t>cnn</a:t>
            </a:r>
            <a:r>
              <a:rPr lang="en-US" altLang="ko-KR" dirty="0"/>
              <a:t> </a:t>
            </a:r>
            <a:r>
              <a:rPr lang="ko-KR" altLang="en-US" dirty="0"/>
              <a:t>에 통과시킨다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/>
              <a:t>feature map </a:t>
            </a:r>
            <a:r>
              <a:rPr lang="ko-KR" altLang="en-US" dirty="0"/>
              <a:t>들을 시각화 시켜서 각 레이어들이 무엇을 찾고 있는지를 짐작해 볼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여기서 사용하는 네트워크는 </a:t>
            </a:r>
            <a:r>
              <a:rPr lang="en-US" altLang="ko-KR" dirty="0"/>
              <a:t>school bus </a:t>
            </a:r>
            <a:r>
              <a:rPr lang="ko-KR" altLang="en-US" dirty="0"/>
              <a:t>를 분류하고</a:t>
            </a:r>
            <a:r>
              <a:rPr lang="en-US" altLang="ko-KR" dirty="0"/>
              <a:t>, zebra </a:t>
            </a:r>
            <a:r>
              <a:rPr lang="ko-KR" altLang="en-US" dirty="0"/>
              <a:t>를 분류한다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</a:t>
            </a:r>
            <a:r>
              <a:rPr lang="ko-KR" altLang="en-US" dirty="0" err="1"/>
              <a:t>말티즈와</a:t>
            </a:r>
            <a:r>
              <a:rPr lang="ko-KR" altLang="en-US" dirty="0"/>
              <a:t> </a:t>
            </a:r>
            <a:r>
              <a:rPr lang="ko-KR" altLang="en-US" dirty="0" err="1"/>
              <a:t>요크셔테리어와의</a:t>
            </a:r>
            <a:r>
              <a:rPr lang="ko-KR" altLang="en-US" dirty="0"/>
              <a:t> 차이도 구분한다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951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tool </a:t>
            </a:r>
            <a:r>
              <a:rPr lang="ko-KR" altLang="en-US" dirty="0"/>
              <a:t>은 </a:t>
            </a:r>
            <a:r>
              <a:rPr lang="en-US" altLang="ko-KR" dirty="0"/>
              <a:t>Convolutional layer, Pooling layer, normalization layer, </a:t>
            </a:r>
            <a:r>
              <a:rPr lang="ko-KR" altLang="en-US" dirty="0"/>
              <a:t>등 여러 </a:t>
            </a:r>
            <a:r>
              <a:rPr lang="en-US" altLang="ko-KR" dirty="0"/>
              <a:t>layer </a:t>
            </a:r>
            <a:r>
              <a:rPr lang="ko-KR" altLang="en-US" dirty="0"/>
              <a:t>에서의 </a:t>
            </a:r>
            <a:r>
              <a:rPr lang="en-US" altLang="ko-KR" dirty="0"/>
              <a:t>activation </a:t>
            </a:r>
            <a:r>
              <a:rPr lang="ko-KR" altLang="en-US" dirty="0"/>
              <a:t>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444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하나의 </a:t>
            </a:r>
            <a:r>
              <a:rPr lang="en-US" altLang="ko-KR" dirty="0"/>
              <a:t>layer </a:t>
            </a:r>
            <a:r>
              <a:rPr lang="ko-KR" altLang="en-US" dirty="0"/>
              <a:t>에서는 두가지의 결과를 보여줍니다</a:t>
            </a:r>
            <a:r>
              <a:rPr lang="en-US" altLang="ko-KR" dirty="0"/>
              <a:t>. </a:t>
            </a:r>
            <a:r>
              <a:rPr lang="ko-KR" altLang="en-US" dirty="0"/>
              <a:t>한가지는 왼쪽에 있는 </a:t>
            </a:r>
            <a:r>
              <a:rPr lang="en-US" altLang="ko-KR" dirty="0"/>
              <a:t>Actual activations</a:t>
            </a:r>
            <a:r>
              <a:rPr lang="ko-KR" altLang="en-US" dirty="0"/>
              <a:t> 를 시각화 시킨 것을 보여주고</a:t>
            </a:r>
            <a:r>
              <a:rPr lang="en-US" altLang="ko-KR" dirty="0"/>
              <a:t>, </a:t>
            </a:r>
            <a:r>
              <a:rPr lang="ko-KR" altLang="en-US" dirty="0"/>
              <a:t>또 한가지는</a:t>
            </a:r>
            <a:r>
              <a:rPr lang="en-US" altLang="ko-KR" dirty="0"/>
              <a:t> </a:t>
            </a:r>
            <a:r>
              <a:rPr lang="ko-KR" altLang="en-US" dirty="0"/>
              <a:t>오른쪽에 있는 </a:t>
            </a:r>
            <a:r>
              <a:rPr lang="en-US" altLang="ko-KR" dirty="0"/>
              <a:t>high</a:t>
            </a:r>
            <a:r>
              <a:rPr lang="ko-KR" altLang="en-US" dirty="0"/>
              <a:t> </a:t>
            </a:r>
            <a:r>
              <a:rPr lang="en-US" altLang="ko-KR" dirty="0"/>
              <a:t>activation</a:t>
            </a:r>
            <a:r>
              <a:rPr lang="ko-KR" altLang="en-US" dirty="0"/>
              <a:t> 을 내는 </a:t>
            </a:r>
            <a:r>
              <a:rPr lang="en-US" altLang="ko-KR" dirty="0"/>
              <a:t>synthesized images </a:t>
            </a:r>
            <a:r>
              <a:rPr lang="ko-KR" altLang="en-US" dirty="0"/>
              <a:t>를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794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예시의 입력 이미지는 카메라 앞에 사람이 있는 영상이다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중간 특징들의 대부분은 </a:t>
            </a:r>
            <a:r>
              <a:rPr lang="en-US" altLang="ko-KR" dirty="0"/>
              <a:t>noisy </a:t>
            </a:r>
            <a:r>
              <a:rPr lang="ko-KR" altLang="en-US" dirty="0"/>
              <a:t>하고 </a:t>
            </a:r>
            <a:r>
              <a:rPr lang="ko-KR" altLang="en-US" dirty="0" err="1"/>
              <a:t>볼만한게</a:t>
            </a:r>
            <a:r>
              <a:rPr lang="ko-KR" altLang="en-US" dirty="0"/>
              <a:t> 없지만</a:t>
            </a:r>
            <a:r>
              <a:rPr lang="en-US" altLang="ko-KR" dirty="0"/>
              <a:t>, </a:t>
            </a:r>
            <a:r>
              <a:rPr lang="ko-KR" altLang="en-US" dirty="0"/>
              <a:t>초록색으로 표시한 </a:t>
            </a:r>
            <a:r>
              <a:rPr lang="ko-KR" altLang="en-US" dirty="0" err="1"/>
              <a:t>특징맵을</a:t>
            </a:r>
            <a:r>
              <a:rPr lang="ko-KR" altLang="en-US" dirty="0"/>
              <a:t> 보면</a:t>
            </a:r>
            <a:r>
              <a:rPr lang="en-US" altLang="ko-KR" dirty="0"/>
              <a:t>, </a:t>
            </a:r>
            <a:r>
              <a:rPr lang="ko-KR" altLang="en-US" dirty="0"/>
              <a:t>이 특징 </a:t>
            </a:r>
            <a:r>
              <a:rPr lang="ko-KR" altLang="en-US" dirty="0" err="1"/>
              <a:t>맵은</a:t>
            </a:r>
            <a:r>
              <a:rPr lang="ko-KR" altLang="en-US" dirty="0"/>
              <a:t> 사람의 얼굴에 활성화 되는 것 같이 보인다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83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</a:t>
            </a:r>
            <a:r>
              <a:rPr lang="en-US" altLang="ko-KR" dirty="0"/>
              <a:t>layer </a:t>
            </a:r>
            <a:r>
              <a:rPr lang="ko-KR" altLang="en-US" dirty="0"/>
              <a:t>와 그 </a:t>
            </a:r>
            <a:r>
              <a:rPr lang="en-US" altLang="ko-KR" dirty="0"/>
              <a:t>layer </a:t>
            </a:r>
            <a:r>
              <a:rPr lang="ko-KR" altLang="en-US" dirty="0"/>
              <a:t>에서 하나의 </a:t>
            </a:r>
            <a:r>
              <a:rPr lang="en-US" altLang="ko-KR" dirty="0"/>
              <a:t>channel </a:t>
            </a:r>
            <a:r>
              <a:rPr lang="ko-KR" altLang="en-US" dirty="0"/>
              <a:t>을 선택합니다</a:t>
            </a:r>
            <a:r>
              <a:rPr lang="en-US" altLang="ko-KR" dirty="0"/>
              <a:t>. </a:t>
            </a:r>
            <a:r>
              <a:rPr lang="ko-KR" altLang="en-US" dirty="0"/>
              <a:t>예를 들자면</a:t>
            </a:r>
            <a:r>
              <a:rPr lang="en-US" altLang="ko-KR" dirty="0"/>
              <a:t>, 128x13x13 </a:t>
            </a:r>
            <a:r>
              <a:rPr lang="ko-KR" altLang="en-US" dirty="0"/>
              <a:t>모양의 </a:t>
            </a:r>
            <a:r>
              <a:rPr lang="en-US" altLang="ko-KR" dirty="0"/>
              <a:t>conv5 </a:t>
            </a:r>
            <a:r>
              <a:rPr lang="ko-KR" altLang="en-US" dirty="0"/>
              <a:t>에서 </a:t>
            </a:r>
            <a:r>
              <a:rPr lang="en-US" altLang="ko-KR" dirty="0"/>
              <a:t>17</a:t>
            </a:r>
            <a:r>
              <a:rPr lang="ko-KR" altLang="en-US" dirty="0"/>
              <a:t>번 </a:t>
            </a:r>
            <a:r>
              <a:rPr lang="en-US" altLang="ko-KR" dirty="0"/>
              <a:t>channel </a:t>
            </a:r>
            <a:r>
              <a:rPr lang="ko-KR" altLang="en-US" dirty="0"/>
              <a:t>을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네트워크에 많은 이미지를 넣고</a:t>
            </a:r>
            <a:r>
              <a:rPr lang="en-US" altLang="ko-KR" dirty="0"/>
              <a:t>, </a:t>
            </a:r>
            <a:r>
              <a:rPr lang="ko-KR" altLang="en-US" dirty="0"/>
              <a:t>선택된 </a:t>
            </a:r>
            <a:r>
              <a:rPr lang="en-US" altLang="ko-KR" dirty="0"/>
              <a:t>channel, </a:t>
            </a:r>
            <a:r>
              <a:rPr lang="ko-KR" altLang="en-US" dirty="0"/>
              <a:t>즉 </a:t>
            </a:r>
            <a:r>
              <a:rPr lang="en-US" altLang="ko-KR" dirty="0"/>
              <a:t>17 </a:t>
            </a:r>
            <a:r>
              <a:rPr lang="ko-KR" altLang="en-US" dirty="0"/>
              <a:t>번 </a:t>
            </a:r>
            <a:r>
              <a:rPr lang="en-US" altLang="ko-KR" dirty="0"/>
              <a:t>channel </a:t>
            </a:r>
            <a:r>
              <a:rPr lang="ko-KR" altLang="en-US" dirty="0"/>
              <a:t>의 값들을 기록합니다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뉴런을 최대로 활성화 시키는 이미지 패치들을 시각화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이미지의 일부분인 </a:t>
            </a:r>
            <a:r>
              <a:rPr lang="en-US" altLang="ko-KR" dirty="0"/>
              <a:t>patches </a:t>
            </a:r>
            <a:r>
              <a:rPr lang="ko-KR" altLang="en-US" dirty="0"/>
              <a:t>만을 시각화 시키는 이유는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이 뉴런은 </a:t>
            </a:r>
            <a:r>
              <a:rPr lang="en-US" altLang="ko-KR" dirty="0"/>
              <a:t>convolutional layer 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receptive field </a:t>
            </a:r>
            <a:r>
              <a:rPr lang="ko-KR" altLang="en-US" dirty="0"/>
              <a:t>가 작은 편이다</a:t>
            </a:r>
            <a:r>
              <a:rPr lang="en-US" altLang="ko-KR" dirty="0"/>
              <a:t>. </a:t>
            </a:r>
            <a:r>
              <a:rPr lang="ko-KR" altLang="en-US" dirty="0"/>
              <a:t>그래서 각 뉴런이 이미지의 일부만을 보고 있다</a:t>
            </a:r>
            <a:r>
              <a:rPr lang="en-US" altLang="ko-KR" dirty="0"/>
              <a:t>. </a:t>
            </a:r>
            <a:r>
              <a:rPr lang="ko-KR" altLang="en-US" dirty="0"/>
              <a:t>따라서 특징 레이어의 특징을 최대화 시키는 이미지의 일부분</a:t>
            </a:r>
            <a:r>
              <a:rPr lang="en-US" altLang="ko-KR" dirty="0"/>
              <a:t>(patches)</a:t>
            </a:r>
            <a:r>
              <a:rPr lang="ko-KR" altLang="en-US" dirty="0"/>
              <a:t>을 시각화 시키는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특징 레이어의 활성화 정도를 기준으로 패치들을 정렬시킨다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610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바로 뉴런을 최대로 활성화 시키는 패치들입니다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위의 그림을 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가령 맨 </a:t>
            </a:r>
            <a:r>
              <a:rPr lang="ko-KR" altLang="en-US" dirty="0" err="1"/>
              <a:t>윗</a:t>
            </a:r>
            <a:r>
              <a:rPr lang="ko-KR" altLang="en-US" dirty="0"/>
              <a:t> 행을 보면</a:t>
            </a:r>
            <a:r>
              <a:rPr lang="en-US" altLang="ko-KR" dirty="0"/>
              <a:t>, </a:t>
            </a:r>
            <a:r>
              <a:rPr lang="ko-KR" altLang="en-US" dirty="0"/>
              <a:t>어떤 동그란 모양을 찾고 있다는 것을 알고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이로 미루어</a:t>
            </a:r>
            <a:r>
              <a:rPr lang="en-US" altLang="ko-KR" dirty="0"/>
              <a:t>, </a:t>
            </a:r>
            <a:r>
              <a:rPr lang="ko-KR" altLang="en-US" dirty="0"/>
              <a:t>네트워크 레이어의 어떤 뉴런은 입력 영상에서 어떤 푸르스름하고 둥근 물체를 찾고 있는 것 같다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중간에 보면 뉴런이 다양한 색상의 문자를 찾는 뉴런도 있다</a:t>
            </a:r>
            <a:r>
              <a:rPr lang="en-US" altLang="ko-KR" dirty="0"/>
              <a:t>. </a:t>
            </a:r>
            <a:r>
              <a:rPr lang="ko-KR" altLang="en-US" dirty="0"/>
              <a:t>또는 다양한 </a:t>
            </a:r>
            <a:r>
              <a:rPr lang="en-US" altLang="ko-KR" dirty="0"/>
              <a:t>colors &amp; orientations </a:t>
            </a:r>
            <a:r>
              <a:rPr lang="ko-KR" altLang="en-US" dirty="0"/>
              <a:t>을 가진 휘어진 </a:t>
            </a:r>
            <a:r>
              <a:rPr lang="ko-KR" altLang="en-US" dirty="0" err="1"/>
              <a:t>엣지를</a:t>
            </a:r>
            <a:r>
              <a:rPr lang="ko-KR" altLang="en-US" dirty="0"/>
              <a:t> 찾는 뉴런이 있다는 것도 알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아래 이미지의 그룹은 더 깊은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layer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로부터 추출된 패치들인데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receptive field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가 넓습니다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즉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이미지를 더 넓게 보고 있는 것이다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.</a:t>
            </a:r>
            <a:endParaRPr lang="en-US" altLang="ko-KR" dirty="0"/>
          </a:p>
          <a:p>
            <a:r>
              <a:rPr lang="ko-KR" altLang="en-US" dirty="0"/>
              <a:t>두 번째 행을 보면 이는 사람</a:t>
            </a:r>
            <a:r>
              <a:rPr lang="en-US" altLang="ko-KR" dirty="0"/>
              <a:t>, </a:t>
            </a:r>
            <a:r>
              <a:rPr lang="ko-KR" altLang="en-US" dirty="0"/>
              <a:t>또는 사람의 얼굴을 찾고 있는 것 같아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행은 카메라의 일부분을 찾고 있는 듯 하다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72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지금까지는 </a:t>
            </a:r>
            <a:r>
              <a:rPr lang="en-US" altLang="ko-KR" dirty="0"/>
              <a:t>Convolutional Network </a:t>
            </a:r>
            <a:r>
              <a:rPr lang="ko-KR" altLang="en-US" dirty="0"/>
              <a:t>를 </a:t>
            </a:r>
            <a:r>
              <a:rPr lang="en-US" altLang="ko-KR" dirty="0"/>
              <a:t>Block box </a:t>
            </a:r>
            <a:r>
              <a:rPr lang="ko-KR" altLang="en-US" dirty="0"/>
              <a:t>라고 생각했다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으로는 이미지가 있고</a:t>
            </a:r>
            <a:r>
              <a:rPr lang="en-US" altLang="ko-KR" dirty="0"/>
              <a:t>, Conv Layers </a:t>
            </a:r>
            <a:r>
              <a:rPr lang="ko-KR" altLang="en-US" dirty="0"/>
              <a:t>를 거치면서 다양한 변환 후 </a:t>
            </a:r>
            <a:r>
              <a:rPr lang="en-US" altLang="ko-KR" dirty="0"/>
              <a:t>Output </a:t>
            </a:r>
            <a:r>
              <a:rPr lang="ko-KR" altLang="en-US" dirty="0"/>
              <a:t>으로는 </a:t>
            </a:r>
            <a:r>
              <a:rPr lang="en-US" altLang="ko-KR" dirty="0"/>
              <a:t>Class scores/bounding box </a:t>
            </a:r>
            <a:r>
              <a:rPr lang="ko-KR" altLang="en-US" dirty="0"/>
              <a:t>의 위치</a:t>
            </a:r>
            <a:r>
              <a:rPr lang="en-US" altLang="ko-KR" dirty="0"/>
              <a:t>/ Labeled pixels </a:t>
            </a:r>
            <a:r>
              <a:rPr lang="ko-KR" altLang="en-US" dirty="0"/>
              <a:t>등등이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anose="05000000000000000000" pitchFamily="2" charset="2"/>
              </a:rPr>
              <a:t>어떤 과정을 통해 흐르는 것일까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알고리즘이 </a:t>
            </a:r>
            <a:r>
              <a:rPr lang="en-US" altLang="ko-KR" dirty="0"/>
              <a:t>explicit method </a:t>
            </a:r>
            <a:r>
              <a:rPr lang="ko-KR" altLang="en-US" dirty="0"/>
              <a:t>라면</a:t>
            </a:r>
            <a:r>
              <a:rPr lang="en-US" altLang="ko-KR" dirty="0"/>
              <a:t>, </a:t>
            </a:r>
            <a:r>
              <a:rPr lang="en-US" altLang="ko-KR" dirty="0" err="1"/>
              <a:t>cnn</a:t>
            </a:r>
            <a:r>
              <a:rPr lang="en-US" altLang="ko-KR" dirty="0"/>
              <a:t> </a:t>
            </a:r>
            <a:r>
              <a:rPr lang="ko-KR" altLang="en-US" dirty="0"/>
              <a:t>은</a:t>
            </a:r>
            <a:r>
              <a:rPr lang="en-US" altLang="ko-KR" dirty="0">
                <a:sym typeface="Wingdings" panose="05000000000000000000" pitchFamily="2" charset="2"/>
              </a:rPr>
              <a:t> Implicit method 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anose="05000000000000000000" pitchFamily="2" charset="2"/>
              </a:rPr>
              <a:t>저 고양이 사진을 보면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 </a:t>
            </a:r>
            <a:r>
              <a:rPr lang="en-US" altLang="ko-KR" dirty="0">
                <a:sym typeface="Wingdings" panose="05000000000000000000" pitchFamily="2" charset="2"/>
              </a:rPr>
              <a:t>pixel </a:t>
            </a:r>
            <a:r>
              <a:rPr lang="ko-KR" altLang="en-US" dirty="0">
                <a:sym typeface="Wingdings" panose="05000000000000000000" pitchFamily="2" charset="2"/>
              </a:rPr>
              <a:t>은 동등한 기회가 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훈련을 통해서 풀은 무시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&amp;</a:t>
            </a:r>
            <a:r>
              <a:rPr lang="ko-KR" altLang="en-US" dirty="0">
                <a:sym typeface="Wingdings" panose="05000000000000000000" pitchFamily="2" charset="2"/>
              </a:rPr>
              <a:t>귀가 중요한 것을 파악한다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24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25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9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Gradients</a:t>
            </a:r>
            <a:r>
              <a:rPr lang="ko-KR" altLang="en-US" dirty="0"/>
              <a:t> 를 사용해서</a:t>
            </a:r>
            <a:r>
              <a:rPr lang="en-US" altLang="ko-KR" dirty="0"/>
              <a:t> CNN </a:t>
            </a:r>
            <a:r>
              <a:rPr lang="ko-KR" altLang="en-US" dirty="0"/>
              <a:t>을 이해하는 방법들을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647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saliency map </a:t>
            </a:r>
            <a:r>
              <a:rPr lang="ko-KR" altLang="en-US" dirty="0"/>
              <a:t>에 대해서 설명 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saliency map </a:t>
            </a:r>
            <a:r>
              <a:rPr lang="ko-KR" altLang="en-US" dirty="0"/>
              <a:t>은 각 픽셀의 </a:t>
            </a:r>
            <a:r>
              <a:rPr lang="en-US" altLang="ko-KR" dirty="0"/>
              <a:t>unique quality </a:t>
            </a:r>
            <a:r>
              <a:rPr lang="ko-KR" altLang="en-US" dirty="0"/>
              <a:t>를 보여주는 이미지로</a:t>
            </a:r>
            <a:r>
              <a:rPr lang="en-US" altLang="ko-KR" dirty="0"/>
              <a:t>, </a:t>
            </a:r>
            <a:r>
              <a:rPr lang="ko-KR" altLang="en-US" dirty="0"/>
              <a:t>어떤 픽셀이 영향력 있는지 알려주는 이미지입니다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Saliency map </a:t>
            </a:r>
            <a:r>
              <a:rPr lang="ko-KR" altLang="en-US" dirty="0"/>
              <a:t>을 만드는 방법은 다음과 같습니다</a:t>
            </a:r>
            <a:r>
              <a:rPr lang="en-US" altLang="ko-KR" dirty="0"/>
              <a:t>. Image pixels </a:t>
            </a:r>
            <a:r>
              <a:rPr lang="ko-KR" altLang="en-US" dirty="0"/>
              <a:t>에 대해서 </a:t>
            </a:r>
            <a:r>
              <a:rPr lang="en-US" altLang="ko-KR" dirty="0"/>
              <a:t>class score </a:t>
            </a:r>
            <a:r>
              <a:rPr lang="ko-KR" altLang="en-US" dirty="0"/>
              <a:t>의 </a:t>
            </a:r>
            <a:r>
              <a:rPr lang="en-US" altLang="ko-KR" dirty="0"/>
              <a:t>gradient </a:t>
            </a:r>
            <a:r>
              <a:rPr lang="ko-KR" altLang="en-US" dirty="0"/>
              <a:t>를 계산하고</a:t>
            </a:r>
            <a:r>
              <a:rPr lang="en-US" altLang="ko-KR" dirty="0"/>
              <a:t>, RGB channels </a:t>
            </a:r>
            <a:r>
              <a:rPr lang="ko-KR" altLang="en-US" dirty="0"/>
              <a:t>에 대해 절대 값이나 </a:t>
            </a:r>
            <a:r>
              <a:rPr lang="en-US" altLang="ko-KR" dirty="0"/>
              <a:t>max </a:t>
            </a:r>
            <a:r>
              <a:rPr lang="ko-KR" altLang="en-US" dirty="0"/>
              <a:t>값을 취해서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Saliency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을 보면 개의 윤곽이 나타나는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673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이미지들에 대해서도 잘 되는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807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여기서 </a:t>
            </a:r>
            <a:r>
              <a:rPr lang="en-US" altLang="ko-KR" b="0" i="1" dirty="0" err="1">
                <a:solidFill>
                  <a:srgbClr val="222222"/>
                </a:solidFill>
                <a:effectLst/>
                <a:latin typeface="Roboto"/>
              </a:rPr>
              <a:t>GrabCut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 이라는 것을 활용하면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segmentation label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없이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segmentation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을 수행할 수 있게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Supervision </a:t>
            </a:r>
            <a:r>
              <a:rPr lang="ko-KR" altLang="en-US" sz="1200" dirty="0"/>
              <a:t>으로 </a:t>
            </a:r>
            <a:r>
              <a:rPr lang="en-US" altLang="ko-KR" sz="1200" dirty="0"/>
              <a:t>segmentation </a:t>
            </a:r>
            <a:r>
              <a:rPr lang="ko-KR" altLang="en-US" sz="1200" dirty="0"/>
              <a:t>을 학습시킨 모델 보다는 훨씬 안 좋지만</a:t>
            </a:r>
            <a:r>
              <a:rPr lang="en-US" altLang="ko-KR" sz="1200" dirty="0"/>
              <a:t>, </a:t>
            </a:r>
            <a:r>
              <a:rPr lang="ko-KR" altLang="en-US" sz="1200" dirty="0"/>
              <a:t>작동하는 것 자체가 놀랍다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016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하나의 중간 뉴런을 선택합니다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128x13x13 </a:t>
            </a:r>
            <a:r>
              <a:rPr lang="ko-KR" altLang="en-US" dirty="0"/>
              <a:t>모양을 가진 </a:t>
            </a:r>
            <a:r>
              <a:rPr lang="en-US" altLang="ko-KR" dirty="0"/>
              <a:t>conv5 </a:t>
            </a:r>
            <a:r>
              <a:rPr lang="ko-KR" altLang="en-US" dirty="0"/>
              <a:t>의 </a:t>
            </a:r>
            <a:r>
              <a:rPr lang="en-US" altLang="ko-KR" dirty="0"/>
              <a:t>feature map </a:t>
            </a:r>
            <a:r>
              <a:rPr lang="ko-KR" altLang="en-US" dirty="0"/>
              <a:t>을 선택하겠습니다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Image pixels </a:t>
            </a:r>
            <a:r>
              <a:rPr lang="ko-KR" altLang="en-US" dirty="0"/>
              <a:t>에 대해서 </a:t>
            </a:r>
            <a:r>
              <a:rPr lang="en-US" altLang="ko-KR" dirty="0"/>
              <a:t>neuron value </a:t>
            </a:r>
            <a:r>
              <a:rPr lang="ko-KR" altLang="en-US" dirty="0"/>
              <a:t>의 </a:t>
            </a:r>
            <a:r>
              <a:rPr lang="en-US" altLang="ko-KR" dirty="0"/>
              <a:t>gradient </a:t>
            </a:r>
            <a:r>
              <a:rPr lang="ko-KR" altLang="en-US" dirty="0"/>
              <a:t>를 계산합니다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경우에도 </a:t>
            </a:r>
            <a:r>
              <a:rPr lang="en-US" altLang="ko-KR" dirty="0"/>
              <a:t>Saliency Map </a:t>
            </a:r>
            <a:r>
              <a:rPr lang="ko-KR" altLang="en-US" dirty="0"/>
              <a:t>을 만들어볼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Back propagation </a:t>
            </a:r>
            <a:r>
              <a:rPr lang="ko-KR" altLang="en-US" dirty="0"/>
              <a:t>과정에서 조금의 트릭을 가미하면 조금 더 깨끗한 이미지를 얻을 수 있는데</a:t>
            </a:r>
            <a:r>
              <a:rPr lang="en-US" altLang="ko-KR" dirty="0"/>
              <a:t>, </a:t>
            </a:r>
            <a:r>
              <a:rPr lang="ko-KR" altLang="en-US" dirty="0"/>
              <a:t>이것을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/>
              <a:t>guided back propagation 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644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Guided backpropagation </a:t>
            </a:r>
            <a:r>
              <a:rPr lang="ko-KR" altLang="en-US" dirty="0"/>
              <a:t>에 대해서 설명하겠습니다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방법은 </a:t>
            </a:r>
            <a:r>
              <a:rPr lang="en-US" altLang="ko-KR" dirty="0"/>
              <a:t>backprop </a:t>
            </a:r>
            <a:r>
              <a:rPr lang="ko-KR" altLang="en-US" dirty="0"/>
              <a:t>시 </a:t>
            </a:r>
            <a:r>
              <a:rPr lang="en-US" altLang="ko-KR" dirty="0" err="1"/>
              <a:t>ReLU</a:t>
            </a:r>
            <a:r>
              <a:rPr lang="ko-KR" altLang="en-US" dirty="0"/>
              <a:t> 를 통과할 때 조금의 변형을 가해준다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ReLU</a:t>
            </a:r>
            <a:r>
              <a:rPr lang="ko-KR" altLang="en-US" dirty="0"/>
              <a:t> 의 </a:t>
            </a:r>
            <a:r>
              <a:rPr lang="en-US" altLang="ko-KR" dirty="0"/>
              <a:t>gradient </a:t>
            </a:r>
            <a:r>
              <a:rPr lang="ko-KR" altLang="en-US" dirty="0"/>
              <a:t>의 부호가 양수이면 그대로 통과시키고 부호가 음수이면 </a:t>
            </a:r>
            <a:r>
              <a:rPr lang="en-US" altLang="ko-KR" dirty="0"/>
              <a:t>backprop </a:t>
            </a:r>
            <a:r>
              <a:rPr lang="ko-KR" altLang="en-US" dirty="0"/>
              <a:t>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Backpropagation</a:t>
            </a:r>
            <a:r>
              <a:rPr lang="ko-KR" altLang="en-US" dirty="0"/>
              <a:t> 과 비교해봤을 때</a:t>
            </a:r>
            <a:r>
              <a:rPr lang="en-US" altLang="ko-KR" dirty="0"/>
              <a:t>, backpropagation </a:t>
            </a:r>
            <a:r>
              <a:rPr lang="ko-KR" altLang="en-US" dirty="0"/>
              <a:t>에서 음수인 것들은 </a:t>
            </a:r>
            <a:r>
              <a:rPr lang="en-US" altLang="ko-KR" dirty="0"/>
              <a:t>guided backpropagation </a:t>
            </a:r>
            <a:r>
              <a:rPr lang="ko-KR" altLang="en-US" dirty="0"/>
              <a:t>에서 모두 </a:t>
            </a:r>
            <a:r>
              <a:rPr lang="en-US" altLang="ko-KR" dirty="0"/>
              <a:t>0</a:t>
            </a:r>
            <a:r>
              <a:rPr lang="ko-KR" altLang="en-US" dirty="0"/>
              <a:t>인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이로 인해 전체 네트워크가 실제 </a:t>
            </a:r>
            <a:r>
              <a:rPr lang="en-US" altLang="ko-KR" dirty="0"/>
              <a:t>gradient </a:t>
            </a:r>
            <a:r>
              <a:rPr lang="ko-KR" altLang="en-US" dirty="0"/>
              <a:t>를 이용하는 것이 아니라 양의 부호인 </a:t>
            </a:r>
            <a:r>
              <a:rPr lang="en-US" altLang="ko-KR" dirty="0"/>
              <a:t>gradient</a:t>
            </a:r>
            <a:r>
              <a:rPr lang="ko-KR" altLang="en-US" dirty="0"/>
              <a:t> 만을 고려하게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5866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슬라이드에서 본 </a:t>
            </a:r>
            <a:r>
              <a:rPr lang="en-US" altLang="ko-KR" dirty="0"/>
              <a:t>“maximally activating patches” </a:t>
            </a:r>
            <a:r>
              <a:rPr lang="ko-KR" altLang="en-US" dirty="0"/>
              <a:t>기법 외에도 </a:t>
            </a:r>
            <a:r>
              <a:rPr lang="en-US" altLang="ko-KR" dirty="0"/>
              <a:t>“guided backpropagation”</a:t>
            </a:r>
            <a:r>
              <a:rPr lang="ko-KR" altLang="en-US" dirty="0"/>
              <a:t> 이라는 방법을 통해서 패치의 어떤 부분이 뉴런에 영향을 미치는지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사진은 동일한 뉴런에 대해서 </a:t>
            </a:r>
            <a:r>
              <a:rPr lang="en-US" altLang="ko-KR" dirty="0"/>
              <a:t>guided backprop </a:t>
            </a:r>
            <a:r>
              <a:rPr lang="ko-KR" altLang="en-US" dirty="0"/>
              <a:t>를 적용해서 </a:t>
            </a:r>
            <a:r>
              <a:rPr lang="en-US" altLang="ko-KR" dirty="0"/>
              <a:t>saliency map </a:t>
            </a:r>
            <a:r>
              <a:rPr lang="ko-KR" altLang="en-US" dirty="0"/>
              <a:t>을 만든 것</a:t>
            </a:r>
            <a:r>
              <a:rPr lang="en-US" altLang="ko-KR" dirty="0"/>
              <a:t>(</a:t>
            </a:r>
            <a:r>
              <a:rPr lang="ko-KR" altLang="en-US" dirty="0"/>
              <a:t>왼쪽</a:t>
            </a:r>
            <a:r>
              <a:rPr lang="en-US" altLang="ko-KR" dirty="0"/>
              <a:t>)</a:t>
            </a:r>
            <a:r>
              <a:rPr lang="ko-KR" altLang="en-US" dirty="0"/>
              <a:t>과</a:t>
            </a:r>
            <a:r>
              <a:rPr lang="en-US" altLang="ko-KR" dirty="0"/>
              <a:t>, maximally activating patches </a:t>
            </a:r>
            <a:r>
              <a:rPr lang="ko-KR" altLang="en-US" dirty="0"/>
              <a:t>를 찾아낸 것</a:t>
            </a:r>
            <a:r>
              <a:rPr lang="en-US" altLang="ko-KR" dirty="0"/>
              <a:t>(</a:t>
            </a:r>
            <a:r>
              <a:rPr lang="ko-KR" altLang="en-US" dirty="0"/>
              <a:t>오른쪽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Guided backprop </a:t>
            </a:r>
            <a:r>
              <a:rPr lang="ko-KR" altLang="en-US" dirty="0"/>
              <a:t>의 맨 위의 예를 살펴보자</a:t>
            </a:r>
            <a:r>
              <a:rPr lang="en-US" altLang="ko-KR" dirty="0"/>
              <a:t>. </a:t>
            </a:r>
            <a:r>
              <a:rPr lang="ko-KR" altLang="en-US" dirty="0"/>
              <a:t>이미지들을 살펴보면 이 뉴런이 아마도 동그란 것들을 찾고 있음을 짐작해볼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Guided backprop </a:t>
            </a:r>
            <a:r>
              <a:rPr lang="ko-KR" altLang="en-US" dirty="0"/>
              <a:t>결과를 살펴보면 아까 </a:t>
            </a:r>
            <a:r>
              <a:rPr lang="en-US" altLang="ko-KR" dirty="0"/>
              <a:t>maximally activating patches </a:t>
            </a:r>
            <a:r>
              <a:rPr lang="ko-KR" altLang="en-US" dirty="0"/>
              <a:t>에 대한 장에서 우리가 짐작했던 직관을 어느정도 확신할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 이미지 상의 둥근 부분들이 뉴런의 실제 값에 영향을 미치고 있음을 직접 확인할 수 있기 때문이다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en-US" altLang="ko-KR" dirty="0"/>
              <a:t>guided backprop </a:t>
            </a:r>
            <a:r>
              <a:rPr lang="ko-KR" altLang="en-US" dirty="0"/>
              <a:t>이나 </a:t>
            </a:r>
            <a:r>
              <a:rPr lang="en-US" altLang="ko-KR" dirty="0"/>
              <a:t>saliency maps </a:t>
            </a:r>
            <a:r>
              <a:rPr lang="ko-KR" altLang="en-US" dirty="0"/>
              <a:t>를 계산하는 방법들은 고정된 입력 이미지에 대한 연산을 수행할 뿐이다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952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https://yeoulcoding.tistory.com/77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우리는 지금까지 </a:t>
            </a:r>
            <a:r>
              <a:rPr lang="en-US" altLang="ko-KR" dirty="0"/>
              <a:t>Loss </a:t>
            </a:r>
            <a:r>
              <a:rPr lang="ko-KR" altLang="en-US" dirty="0"/>
              <a:t>를 최소화 시켜 네트워크를 학습시키기 위해 </a:t>
            </a:r>
            <a:r>
              <a:rPr lang="en-US" altLang="ko-KR" dirty="0"/>
              <a:t>Gradient descent </a:t>
            </a:r>
            <a:r>
              <a:rPr lang="ko-KR" altLang="en-US" dirty="0"/>
              <a:t>를 사용했다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,</a:t>
            </a:r>
            <a:r>
              <a:rPr lang="ko-KR" altLang="en-US" dirty="0"/>
              <a:t> 우리가 볼 </a:t>
            </a:r>
            <a:r>
              <a:rPr lang="en-US" altLang="ko-KR" dirty="0"/>
              <a:t>gradient ascent </a:t>
            </a:r>
            <a:r>
              <a:rPr lang="ko-KR" altLang="en-US" dirty="0"/>
              <a:t>는 조금 다르다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네트워크의 가중치들을 전부 고정시키고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Gradient ascent </a:t>
            </a:r>
            <a:r>
              <a:rPr lang="ko-KR" altLang="en-US" dirty="0"/>
              <a:t>를 통해 중간 뉴런 혹은 클래스 스코어를 최대화 시키는 이미지의 픽셀들을 만들어낸다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Gradient ascent </a:t>
            </a:r>
            <a:r>
              <a:rPr lang="ko-KR" altLang="en-US" dirty="0"/>
              <a:t>의 개념에 대해서 먼저 살짝 알아보고 가도록 하겠다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0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 이미지들은 </a:t>
            </a:r>
            <a:r>
              <a:rPr lang="en-US" altLang="ko-KR" dirty="0" err="1"/>
              <a:t>pytorch</a:t>
            </a:r>
            <a:r>
              <a:rPr lang="en-US" altLang="ko-KR" dirty="0"/>
              <a:t> model zoo </a:t>
            </a:r>
            <a:r>
              <a:rPr lang="ko-KR" altLang="en-US" dirty="0"/>
              <a:t>에서 가져온 </a:t>
            </a:r>
            <a:r>
              <a:rPr lang="en-US" altLang="ko-KR" dirty="0"/>
              <a:t>pretrained model </a:t>
            </a:r>
            <a:r>
              <a:rPr lang="ko-KR" altLang="en-US" dirty="0"/>
              <a:t>의 필터들이다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AlexNet</a:t>
            </a:r>
            <a:r>
              <a:rPr lang="en-US" altLang="ko-KR" dirty="0"/>
              <a:t>, ResNet-18, ResNet-101, DenseNet-121 </a:t>
            </a:r>
            <a:r>
              <a:rPr lang="ko-KR" altLang="en-US" dirty="0"/>
              <a:t>의 첫 번째 </a:t>
            </a:r>
            <a:r>
              <a:rPr lang="en-US" altLang="ko-KR" dirty="0"/>
              <a:t>conv filter </a:t>
            </a:r>
            <a:r>
              <a:rPr lang="ko-KR" altLang="en-US" dirty="0"/>
              <a:t>의 가중치들이다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 나와 있는 네트워크들의 </a:t>
            </a:r>
            <a:r>
              <a:rPr lang="en-US" altLang="ko-KR" dirty="0"/>
              <a:t>first layer </a:t>
            </a:r>
            <a:r>
              <a:rPr lang="ko-KR" altLang="en-US" dirty="0"/>
              <a:t>필터들이 전부 큰 차이가 없어 보인다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56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504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Ascent</a:t>
            </a:r>
            <a:r>
              <a:rPr lang="ko-KR" altLang="en-US" dirty="0"/>
              <a:t> 가 작동하는 원리에 대해서 설명하겠습니다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Gradient Ascent </a:t>
            </a:r>
            <a:r>
              <a:rPr lang="ko-KR" altLang="en-US" dirty="0"/>
              <a:t>를 위해서는 초기 이미지를 </a:t>
            </a:r>
            <a:r>
              <a:rPr lang="en-US" altLang="ko-KR" dirty="0"/>
              <a:t>zeros, uniform, noise </a:t>
            </a:r>
            <a:r>
              <a:rPr lang="ko-KR" altLang="en-US" dirty="0"/>
              <a:t>등으로 초기화 시켜준다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초기화 후 이미지를 네트워크에 통과시키고 관심있는 뉴런의 스코어를 계산한다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이미지의 각 픽셀에 대한 해당 뉴런 스코어의 </a:t>
            </a:r>
            <a:r>
              <a:rPr lang="en-US" altLang="ko-KR" dirty="0"/>
              <a:t>gradient</a:t>
            </a:r>
            <a:r>
              <a:rPr lang="ko-KR" altLang="en-US" dirty="0"/>
              <a:t> 를 계산하여 </a:t>
            </a:r>
            <a:r>
              <a:rPr lang="en-US" altLang="ko-KR" dirty="0"/>
              <a:t>back propagation </a:t>
            </a:r>
            <a:r>
              <a:rPr lang="ko-KR" altLang="en-US" dirty="0"/>
              <a:t>을 수행한다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4. Gradient Ascent</a:t>
            </a:r>
            <a:r>
              <a:rPr lang="ko-KR" altLang="en-US" dirty="0"/>
              <a:t> 를 이용해서 이미지 픽셀 자체를 업데이트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번부터 </a:t>
            </a:r>
            <a:r>
              <a:rPr lang="en-US" altLang="ko-KR" dirty="0"/>
              <a:t>4</a:t>
            </a:r>
            <a:r>
              <a:rPr lang="ko-KR" altLang="en-US" dirty="0"/>
              <a:t>번까지의 과정을 계속 반복하면 아주 멋진 이미지가 탄생한다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</a:t>
            </a:r>
            <a:r>
              <a:rPr lang="en-US" altLang="ko-KR" dirty="0"/>
              <a:t> </a:t>
            </a:r>
            <a:r>
              <a:rPr lang="ko-KR" altLang="en-US" dirty="0"/>
              <a:t>보면 알 수 있듯이</a:t>
            </a:r>
            <a:r>
              <a:rPr lang="en-US" altLang="ko-KR" dirty="0"/>
              <a:t>, gradient ascent </a:t>
            </a:r>
            <a:r>
              <a:rPr lang="ko-KR" altLang="en-US" dirty="0"/>
              <a:t>는 단지 이미지 픽셀을 업데이트 할 때에 사용되는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420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방법에는 생성된 이미지가 특정 네트워크의 특징에 완전히 </a:t>
            </a:r>
            <a:r>
              <a:rPr lang="en-US" altLang="ko-KR" dirty="0"/>
              <a:t>overfitting</a:t>
            </a:r>
            <a:r>
              <a:rPr lang="ko-KR" altLang="en-US" dirty="0"/>
              <a:t> 되는 것을 방지하기 위해 </a:t>
            </a:r>
            <a:r>
              <a:rPr lang="en-US" altLang="ko-KR" dirty="0"/>
              <a:t>regularization term 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Regularization term </a:t>
            </a:r>
            <a:r>
              <a:rPr lang="ko-KR" altLang="en-US" dirty="0"/>
              <a:t>을 추가함으로써 우리는 생성된 이미지가 두 가지 특성을 따르길 원한다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이미지가 특정 뉴런의 값을 최대화 시키는 방향으로 생성되길 원한다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이미지가 자연스러워 보이길 원한다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571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네트워크를 학습시켜보면</a:t>
            </a:r>
            <a:endParaRPr lang="en-US" altLang="ko-KR" dirty="0"/>
          </a:p>
          <a:p>
            <a:r>
              <a:rPr lang="ko-KR" altLang="en-US" dirty="0"/>
              <a:t>왼쪽 상단의 </a:t>
            </a:r>
            <a:r>
              <a:rPr lang="ko-KR" altLang="en-US" dirty="0" err="1"/>
              <a:t>덤벨의</a:t>
            </a:r>
            <a:r>
              <a:rPr lang="ko-KR" altLang="en-US" dirty="0"/>
              <a:t> 스코어를 최대화 시키는 이미지가 생성된다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생성된 이미지를 살펴보면 여러 </a:t>
            </a:r>
            <a:r>
              <a:rPr lang="ko-KR" altLang="en-US" dirty="0" err="1"/>
              <a:t>덤벨</a:t>
            </a:r>
            <a:r>
              <a:rPr lang="ko-KR" altLang="en-US" dirty="0"/>
              <a:t> 모양이 생성되었음을 알 수 있다</a:t>
            </a:r>
            <a:r>
              <a:rPr lang="en-US" altLang="ko-KR" dirty="0"/>
              <a:t>. </a:t>
            </a:r>
            <a:r>
              <a:rPr lang="ko-KR" altLang="en-US" dirty="0"/>
              <a:t>여러 </a:t>
            </a:r>
            <a:r>
              <a:rPr lang="ko-KR" altLang="en-US" dirty="0" err="1"/>
              <a:t>덤벨들이</a:t>
            </a:r>
            <a:r>
              <a:rPr lang="ko-KR" altLang="en-US" dirty="0"/>
              <a:t> 중첩되어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컵의 생성된 이미지를 보면 아주 다양한 컵들이 중첩되어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달마시안은 더 대박이다</a:t>
            </a:r>
            <a:r>
              <a:rPr lang="en-US" altLang="ko-KR" dirty="0"/>
              <a:t>. </a:t>
            </a:r>
            <a:r>
              <a:rPr lang="ko-KR" altLang="en-US" dirty="0"/>
              <a:t>달마시안의 특징인 검정</a:t>
            </a:r>
            <a:r>
              <a:rPr lang="en-US" altLang="ko-KR" dirty="0"/>
              <a:t>/</a:t>
            </a:r>
            <a:r>
              <a:rPr lang="ko-KR" altLang="en-US" dirty="0"/>
              <a:t>흰색 반점 무늬를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레몬의 경우 </a:t>
            </a:r>
            <a:r>
              <a:rPr lang="ko-KR" altLang="en-US" dirty="0" err="1"/>
              <a:t>얼룰</a:t>
            </a:r>
            <a:r>
              <a:rPr lang="ko-KR" altLang="en-US" dirty="0"/>
              <a:t> </a:t>
            </a:r>
            <a:r>
              <a:rPr lang="ko-KR" altLang="en-US" dirty="0" err="1"/>
              <a:t>얼룩한</a:t>
            </a:r>
            <a:r>
              <a:rPr lang="ko-KR" altLang="en-US" dirty="0"/>
              <a:t> 노란색이 보인다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638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거의위</a:t>
            </a:r>
            <a:r>
              <a:rPr lang="ko-KR" altLang="en-US" dirty="0"/>
              <a:t> 경우도 정말 놀랍다</a:t>
            </a:r>
            <a:r>
              <a:rPr lang="en-US" altLang="ko-KR" dirty="0"/>
              <a:t>. </a:t>
            </a:r>
            <a:r>
              <a:rPr lang="ko-KR" altLang="en-US" dirty="0"/>
              <a:t>키드 여우도 정말 키트 </a:t>
            </a:r>
            <a:r>
              <a:rPr lang="ko-KR" altLang="en-US" dirty="0" err="1"/>
              <a:t>여우같아</a:t>
            </a:r>
            <a:r>
              <a:rPr lang="ko-KR" altLang="en-US" dirty="0"/>
              <a:t>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22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 ascent </a:t>
            </a:r>
            <a:r>
              <a:rPr lang="ko-KR" altLang="en-US" dirty="0"/>
              <a:t>를 사용할 때</a:t>
            </a:r>
            <a:r>
              <a:rPr lang="en-US" altLang="ko-KR" dirty="0"/>
              <a:t>, </a:t>
            </a:r>
            <a:r>
              <a:rPr lang="ko-KR" altLang="en-US" dirty="0"/>
              <a:t>최적화를 위해 이미지에 주기적으로 다음과 같은 방법을 적용합니다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블러를</a:t>
            </a:r>
            <a:r>
              <a:rPr lang="ko-KR" altLang="en-US" dirty="0"/>
              <a:t> 적용한다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(2) </a:t>
            </a:r>
            <a:r>
              <a:rPr lang="ko-KR" altLang="en-US" dirty="0"/>
              <a:t>값이 작은 픽셀들은 모두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(3) Gradient </a:t>
            </a:r>
            <a:r>
              <a:rPr lang="ko-KR" altLang="en-US" dirty="0"/>
              <a:t>가 작은 값들도 모두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방법들은 생성된 이미지를 더 좋은 특성을 가진 이미지 집합으로 주기적으로 매핑 시키는 방법이다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방법을 이용하면 훨씬 더 보기 좋은 이미지를 생성할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6523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사진들은 </a:t>
            </a:r>
            <a:r>
              <a:rPr lang="en-US" altLang="ko-KR" dirty="0"/>
              <a:t>better </a:t>
            </a:r>
            <a:r>
              <a:rPr lang="en-US" altLang="ko-KR" dirty="0" err="1"/>
              <a:t>reqularizer</a:t>
            </a:r>
            <a:r>
              <a:rPr lang="en-US" altLang="ko-KR" dirty="0"/>
              <a:t> </a:t>
            </a:r>
            <a:r>
              <a:rPr lang="ko-KR" altLang="en-US" dirty="0"/>
              <a:t>를 추가 해서 생성한 이미지들입니다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홍학은 조금 더 홍학처럼 생겼다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딱정벌레도 더 잘 보인다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29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검은 백조도 검은 백조처럼 잘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중에 당구대가 상당히 인상적이다</a:t>
            </a:r>
            <a:r>
              <a:rPr lang="en-US" altLang="ko-KR" dirty="0"/>
              <a:t>. </a:t>
            </a:r>
            <a:r>
              <a:rPr lang="ko-KR" altLang="en-US" dirty="0"/>
              <a:t>확실히 당구대의 구조가 선명하다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이처럼 조금 괜찮은 </a:t>
            </a:r>
            <a:r>
              <a:rPr lang="en-US" altLang="ko-KR" dirty="0" err="1"/>
              <a:t>regularizer</a:t>
            </a:r>
            <a:r>
              <a:rPr lang="en-US" altLang="ko-KR" dirty="0"/>
              <a:t> </a:t>
            </a:r>
            <a:r>
              <a:rPr lang="ko-KR" altLang="en-US" dirty="0"/>
              <a:t>를 추가하게 되면 생성되는 이미지가 조금 더 깔끔한 이미지를 얻을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718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이전까지는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gradient ascent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를 최종 스코어를 최대화 시키는 이미지를 생성했습니다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이러한 방법을 중간 뉴런을 최대화 시키는 이미지를 생성해 볼 수도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.</a:t>
            </a:r>
          </a:p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Roboto"/>
            </a:endParaRP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여기서 이미지가 큰 것은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receptive field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가 크다는 것을 의미한다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.</a:t>
            </a:r>
          </a:p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Roboto"/>
            </a:endParaRP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위의 이미지를 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,</a:t>
            </a:r>
          </a:p>
          <a:p>
            <a:r>
              <a:rPr lang="ko-KR" altLang="en-US" dirty="0"/>
              <a:t>네번째 레이어의 경우에는 나선형의 무언가를 찾고 있는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558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여기서는 </a:t>
            </a:r>
            <a:r>
              <a:rPr lang="en-US" altLang="ko-KR" dirty="0"/>
              <a:t>Gradient ascent </a:t>
            </a:r>
            <a:r>
              <a:rPr lang="ko-KR" altLang="en-US" dirty="0"/>
              <a:t>를 사용한 방법에서 최적화를 위해 </a:t>
            </a:r>
            <a:r>
              <a:rPr lang="en-US" altLang="ko-KR" dirty="0"/>
              <a:t>multimodality </a:t>
            </a:r>
            <a:r>
              <a:rPr lang="ko-KR" altLang="en-US" dirty="0"/>
              <a:t>를 명시했습니다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직관적으로 보면</a:t>
            </a:r>
            <a:r>
              <a:rPr lang="en-US" altLang="ko-KR" dirty="0"/>
              <a:t>, </a:t>
            </a:r>
            <a:r>
              <a:rPr lang="ko-KR" altLang="en-US" dirty="0"/>
              <a:t>여기 있는 여덟 개의 이미지는 모두 식료품점이다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가장 상위의 이미지들은 선반 위에 전시된 물건들을 클로즈업 한 것 같아 보인다</a:t>
            </a:r>
            <a:r>
              <a:rPr lang="en-US" altLang="ko-KR" dirty="0"/>
              <a:t>. </a:t>
            </a:r>
            <a:r>
              <a:rPr lang="ko-KR" altLang="en-US" dirty="0"/>
              <a:t>이들의 레이블은 </a:t>
            </a:r>
            <a:r>
              <a:rPr lang="en-US" altLang="ko-KR" dirty="0"/>
              <a:t>“</a:t>
            </a:r>
            <a:r>
              <a:rPr lang="ko-KR" altLang="en-US" dirty="0"/>
              <a:t>식료품 점</a:t>
            </a:r>
            <a:r>
              <a:rPr lang="en-US" altLang="ko-KR" dirty="0"/>
              <a:t>＂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하단의 이미지들은 사람들이 식료품점을 돌아다니고 있는 모습인 것 같다</a:t>
            </a:r>
            <a:r>
              <a:rPr lang="en-US" altLang="ko-KR" dirty="0"/>
              <a:t>. </a:t>
            </a:r>
            <a:r>
              <a:rPr lang="ko-KR" altLang="en-US" dirty="0"/>
              <a:t>이 또한 식료품점으로 레이블링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이 둘은 아주 다르게 생겼다</a:t>
            </a:r>
            <a:r>
              <a:rPr lang="en-US" altLang="ko-KR" dirty="0"/>
              <a:t>. </a:t>
            </a:r>
            <a:r>
              <a:rPr lang="ko-KR" altLang="en-US" dirty="0"/>
              <a:t>많은 클래스들이 이렇게 </a:t>
            </a:r>
            <a:r>
              <a:rPr lang="en-US" altLang="ko-KR" dirty="0"/>
              <a:t>multimodality </a:t>
            </a:r>
            <a:r>
              <a:rPr lang="ko-KR" altLang="en-US" dirty="0"/>
              <a:t>를 가지고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이미지를 생성할 때 이런 식으로 </a:t>
            </a:r>
            <a:r>
              <a:rPr lang="en-US" altLang="ko-KR" dirty="0"/>
              <a:t>multimodality </a:t>
            </a:r>
            <a:r>
              <a:rPr lang="ko-KR" altLang="en-US" dirty="0"/>
              <a:t>를 명시하게 되면 아주 좋은 결과를 얻을 수 있게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42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anose="05000000000000000000" pitchFamily="2" charset="2"/>
              </a:rPr>
              <a:t>필터 이미지를 보면 </a:t>
            </a:r>
            <a:r>
              <a:rPr lang="ko-KR" altLang="en-US" dirty="0" err="1">
                <a:sym typeface="Wingdings" panose="05000000000000000000" pitchFamily="2" charset="2"/>
              </a:rPr>
              <a:t>엣지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보색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점 이 </a:t>
            </a:r>
            <a:r>
              <a:rPr lang="en-US" altLang="ko-KR" dirty="0" err="1">
                <a:sym typeface="Wingdings" panose="05000000000000000000" pitchFamily="2" charset="2"/>
              </a:rPr>
              <a:t>AlexNet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중요한 것처럼 보인다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9119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예제를 조금 더 살펴보도록 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클래스의 이미지를 합성해 보았다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피망</a:t>
            </a:r>
            <a:r>
              <a:rPr lang="en-US" altLang="ko-KR" dirty="0"/>
              <a:t>, </a:t>
            </a:r>
            <a:r>
              <a:rPr lang="ko-KR" altLang="en-US" dirty="0" err="1"/>
              <a:t>카르둔</a:t>
            </a:r>
            <a:r>
              <a:rPr lang="en-US" altLang="ko-KR" dirty="0"/>
              <a:t>, </a:t>
            </a:r>
            <a:r>
              <a:rPr lang="ko-KR" altLang="en-US" dirty="0"/>
              <a:t>딸기</a:t>
            </a:r>
            <a:r>
              <a:rPr lang="en-US" altLang="ko-KR" dirty="0"/>
              <a:t>, </a:t>
            </a:r>
            <a:r>
              <a:rPr lang="ko-KR" altLang="en-US" dirty="0" err="1"/>
              <a:t>잭오랜턴</a:t>
            </a:r>
            <a:r>
              <a:rPr lang="ko-KR" altLang="en-US" dirty="0"/>
              <a:t> 등을 볼 수 있다</a:t>
            </a:r>
            <a:r>
              <a:rPr lang="en-US" altLang="ko-KR" dirty="0"/>
              <a:t>. </a:t>
            </a:r>
            <a:r>
              <a:rPr lang="ko-KR" altLang="en-US" dirty="0"/>
              <a:t>이미지가 아주 잘 생성되었다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684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장은 훨씬 더 놀라운 방법이다</a:t>
            </a:r>
            <a:r>
              <a:rPr lang="en-US" altLang="ko-KR" dirty="0"/>
              <a:t>. </a:t>
            </a:r>
            <a:r>
              <a:rPr lang="ko-KR" altLang="en-US" dirty="0"/>
              <a:t>이 방법은 이미지를 예쁘게 생성해 내기 위해서 훨씬 더 강력한 사진 정보를 이용한다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 보이는 이미지들이 모두 </a:t>
            </a:r>
            <a:r>
              <a:rPr lang="en-US" altLang="ko-KR" dirty="0"/>
              <a:t>ImageNet </a:t>
            </a:r>
            <a:r>
              <a:rPr lang="ko-KR" altLang="en-US" dirty="0"/>
              <a:t>의 특징 클래스를 최대화 하는 이미지를 생성해 낸 것이다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여기서는</a:t>
            </a:r>
            <a:r>
              <a:rPr lang="en-US" altLang="ko-KR" dirty="0"/>
              <a:t>, </a:t>
            </a:r>
            <a:r>
              <a:rPr lang="ko-KR" altLang="en-US" dirty="0"/>
              <a:t>입력 이미지의 픽셀을 곧장 최적화하는 것 대신에 </a:t>
            </a:r>
            <a:r>
              <a:rPr lang="en-US" altLang="ko-KR" dirty="0"/>
              <a:t>FC6 </a:t>
            </a:r>
            <a:r>
              <a:rPr lang="ko-KR" altLang="en-US" dirty="0"/>
              <a:t>을 최적화 하는 것이다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위해서는 </a:t>
            </a:r>
            <a:r>
              <a:rPr lang="en-US" altLang="ko-KR" dirty="0"/>
              <a:t>feature inversion network </a:t>
            </a:r>
            <a:r>
              <a:rPr lang="ko-KR" altLang="en-US" dirty="0"/>
              <a:t>등을 사용해야 하지만 자세히 들어가진 않겠다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648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Fooling images/ Adversarial Examples </a:t>
            </a:r>
            <a:r>
              <a:rPr lang="ko-KR" altLang="en-US" dirty="0"/>
              <a:t>에 대해 설명하겠습니다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이 방법은 간단히 말하면 네트워크를 속이는 방법입니다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arenBoth"/>
            </a:pPr>
            <a:r>
              <a:rPr lang="ko-KR" altLang="en-US" dirty="0"/>
              <a:t>임의의 이미지로부터 시작한다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Both"/>
            </a:pPr>
            <a:r>
              <a:rPr lang="ko-KR" altLang="en-US" dirty="0"/>
              <a:t>임의의 클래스를 선택한다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Both"/>
            </a:pPr>
            <a:r>
              <a:rPr lang="ko-KR" altLang="en-US" dirty="0"/>
              <a:t>클래스를 최대화 시키기 위해 이미지를 수정한다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Both"/>
            </a:pPr>
            <a:r>
              <a:rPr lang="ko-KR" altLang="en-US" dirty="0"/>
              <a:t>네트워크가 바보가 될 때까지</a:t>
            </a:r>
            <a:r>
              <a:rPr lang="en-US" altLang="ko-KR" dirty="0"/>
              <a:t>, </a:t>
            </a:r>
            <a:r>
              <a:rPr lang="ko-KR" altLang="en-US" dirty="0"/>
              <a:t>즉 속을 때까지 반복한다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Both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Adversarial : </a:t>
            </a:r>
            <a:r>
              <a:rPr lang="ko-KR" altLang="en-US" dirty="0"/>
              <a:t>서로</a:t>
            </a:r>
            <a:r>
              <a:rPr lang="en-US" altLang="ko-KR" dirty="0"/>
              <a:t> </a:t>
            </a:r>
            <a:r>
              <a:rPr lang="ko-KR" altLang="en-US" dirty="0"/>
              <a:t>대립 관계에 있는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0486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예제가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코끼리 이미지를 골랐다고 해보자</a:t>
            </a:r>
            <a:r>
              <a:rPr lang="en-US" altLang="ko-KR" dirty="0"/>
              <a:t>. </a:t>
            </a:r>
            <a:r>
              <a:rPr lang="ko-KR" altLang="en-US" dirty="0"/>
              <a:t>그리고 네트워크가 이 이미지를 </a:t>
            </a:r>
            <a:r>
              <a:rPr lang="ko-KR" altLang="en-US" dirty="0" err="1"/>
              <a:t>코알라라고</a:t>
            </a:r>
            <a:r>
              <a:rPr lang="ko-KR" altLang="en-US" dirty="0"/>
              <a:t> 분류하도록 이미지를 조금씩 바꾼다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이렇게 이미지를 조금씩 바꾸다 보면 네트워크는 이 이미지를 </a:t>
            </a:r>
            <a:r>
              <a:rPr lang="en-US" altLang="ko-KR" dirty="0"/>
              <a:t>“</a:t>
            </a:r>
            <a:r>
              <a:rPr lang="ko-KR" altLang="en-US" dirty="0"/>
              <a:t>코알라</a:t>
            </a:r>
            <a:r>
              <a:rPr lang="en-US" altLang="ko-KR" dirty="0"/>
              <a:t>”</a:t>
            </a:r>
            <a:r>
              <a:rPr lang="ko-KR" altLang="en-US" dirty="0"/>
              <a:t>라고 분류해 버린다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예제가 하나 더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Image class </a:t>
            </a:r>
            <a:r>
              <a:rPr lang="ko-KR" altLang="en-US" dirty="0"/>
              <a:t>로는 </a:t>
            </a:r>
            <a:r>
              <a:rPr lang="en-US" altLang="ko-KR" dirty="0"/>
              <a:t>Schooner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이제 네트워크가 </a:t>
            </a:r>
            <a:r>
              <a:rPr lang="en-US" altLang="ko-KR" dirty="0" err="1"/>
              <a:t>ipod</a:t>
            </a:r>
            <a:r>
              <a:rPr lang="en-US" altLang="ko-KR" dirty="0"/>
              <a:t> </a:t>
            </a:r>
            <a:r>
              <a:rPr lang="ko-KR" altLang="en-US" dirty="0"/>
              <a:t>으로 분류하도록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 번째 이미지를 보면 우리에게는 똑같이 배인데 네트워크로는 아이팟이라고 인식하고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두 이미지 사이의 픽셀 값의 결과 차이는 거의 없다</a:t>
            </a:r>
            <a:r>
              <a:rPr lang="en-US" altLang="ko-KR" dirty="0"/>
              <a:t>. </a:t>
            </a:r>
            <a:r>
              <a:rPr lang="ko-KR" altLang="en-US" dirty="0"/>
              <a:t>우리는 픽셀 값의 차이</a:t>
            </a:r>
            <a:r>
              <a:rPr lang="en-US" altLang="ko-KR" dirty="0"/>
              <a:t>(difference)</a:t>
            </a:r>
            <a:r>
              <a:rPr lang="ko-KR" altLang="en-US" dirty="0"/>
              <a:t>에서 코알라나 아이팟의 특징이라고 찾아볼 수 없다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그저 </a:t>
            </a:r>
            <a:r>
              <a:rPr lang="ko-KR" altLang="en-US" dirty="0" err="1"/>
              <a:t>랜덤한</a:t>
            </a:r>
            <a:r>
              <a:rPr lang="ko-KR" altLang="en-US" dirty="0"/>
              <a:t> 노이즈로 보일 뿐이다</a:t>
            </a:r>
            <a:r>
              <a:rPr lang="en-US" altLang="ko-KR" dirty="0"/>
              <a:t>. </a:t>
            </a:r>
            <a:r>
              <a:rPr lang="ko-KR" altLang="en-US" dirty="0"/>
              <a:t>그럼 </a:t>
            </a:r>
            <a:r>
              <a:rPr lang="en-US" altLang="ko-KR" dirty="0"/>
              <a:t>“</a:t>
            </a:r>
            <a:r>
              <a:rPr lang="ko-KR" altLang="en-US" dirty="0"/>
              <a:t>무슨 일이 일어난 것일까</a:t>
            </a:r>
            <a:r>
              <a:rPr lang="en-US" altLang="ko-KR" dirty="0"/>
              <a:t>?” </a:t>
            </a:r>
            <a:r>
              <a:rPr lang="ko-KR" altLang="en-US" dirty="0"/>
              <a:t>이것의 답은 </a:t>
            </a:r>
            <a:r>
              <a:rPr lang="en-US" altLang="ko-KR" dirty="0"/>
              <a:t>Ian Goodfellow </a:t>
            </a:r>
            <a:r>
              <a:rPr lang="ko-KR" altLang="en-US" dirty="0"/>
              <a:t>가 우리 수업의 게스트로 초청되어 알려줄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6429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 </a:t>
            </a:r>
            <a:r>
              <a:rPr lang="ko-KR" altLang="en-US" dirty="0"/>
              <a:t>재미있는 연구들에 대해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8169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작년 </a:t>
            </a:r>
            <a:r>
              <a:rPr lang="en-US" altLang="ko-KR" dirty="0"/>
              <a:t>Google </a:t>
            </a:r>
            <a:r>
              <a:rPr lang="ko-KR" altLang="en-US" dirty="0"/>
              <a:t>에서 나온 아주 재미있는 블로그 포스팅이 있었다</a:t>
            </a:r>
            <a:r>
              <a:rPr lang="en-US" altLang="ko-KR" dirty="0"/>
              <a:t>. </a:t>
            </a:r>
            <a:r>
              <a:rPr lang="en-US" altLang="ko-KR" dirty="0" err="1"/>
              <a:t>DeepDream</a:t>
            </a:r>
            <a:r>
              <a:rPr lang="ko-KR" altLang="en-US" dirty="0"/>
              <a:t> 의 목적은 </a:t>
            </a:r>
            <a:r>
              <a:rPr lang="en-US" altLang="ko-KR" dirty="0"/>
              <a:t>“</a:t>
            </a:r>
            <a:r>
              <a:rPr lang="ko-KR" altLang="en-US" dirty="0"/>
              <a:t>재미있는 이미지를 만드는 것</a:t>
            </a:r>
            <a:r>
              <a:rPr lang="en-US" altLang="ko-KR" dirty="0"/>
              <a:t>＂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추가적으로 모델이 이미지의 어떤 특징들을 찾고 있는지를 짐작할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이미지와 </a:t>
            </a:r>
            <a:r>
              <a:rPr lang="en-US" altLang="ko-KR" dirty="0"/>
              <a:t>CNN </a:t>
            </a:r>
            <a:r>
              <a:rPr lang="ko-KR" altLang="en-US" dirty="0"/>
              <a:t>에서 </a:t>
            </a:r>
            <a:r>
              <a:rPr lang="en-US" altLang="ko-KR" dirty="0"/>
              <a:t>layer 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Forward : </a:t>
            </a:r>
            <a:r>
              <a:rPr lang="ko-KR" altLang="en-US" dirty="0"/>
              <a:t>선택한 </a:t>
            </a:r>
            <a:r>
              <a:rPr lang="en-US" altLang="ko-KR" dirty="0"/>
              <a:t>layer </a:t>
            </a:r>
            <a:r>
              <a:rPr lang="ko-KR" altLang="en-US" dirty="0"/>
              <a:t>에서 </a:t>
            </a:r>
            <a:r>
              <a:rPr lang="en-US" altLang="ko-KR" dirty="0"/>
              <a:t>activations </a:t>
            </a:r>
            <a:r>
              <a:rPr lang="ko-KR" altLang="en-US" dirty="0"/>
              <a:t>를 계산한다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선택한 </a:t>
            </a:r>
            <a:r>
              <a:rPr lang="en-US" altLang="ko-KR" dirty="0"/>
              <a:t>layer </a:t>
            </a:r>
            <a:r>
              <a:rPr lang="ko-KR" altLang="en-US" dirty="0"/>
              <a:t>에서 </a:t>
            </a:r>
            <a:r>
              <a:rPr lang="en-US" altLang="ko-KR" dirty="0"/>
              <a:t>gradient 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번에서 계산한</a:t>
            </a:r>
            <a:r>
              <a:rPr lang="en-US" altLang="ko-KR" dirty="0"/>
              <a:t>,</a:t>
            </a:r>
            <a:r>
              <a:rPr lang="ko-KR" altLang="en-US" dirty="0"/>
              <a:t> 그것의 </a:t>
            </a:r>
            <a:r>
              <a:rPr lang="en-US" altLang="ko-KR" dirty="0"/>
              <a:t>activation </a:t>
            </a:r>
            <a:r>
              <a:rPr lang="ko-KR" altLang="en-US" dirty="0"/>
              <a:t>값으로 대체합니다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Backward : </a:t>
            </a:r>
            <a:r>
              <a:rPr lang="ko-KR" altLang="en-US" dirty="0"/>
              <a:t>이미지의 </a:t>
            </a:r>
            <a:r>
              <a:rPr lang="en-US" altLang="ko-KR" dirty="0"/>
              <a:t>gradient </a:t>
            </a:r>
            <a:r>
              <a:rPr lang="ko-KR" altLang="en-US" dirty="0"/>
              <a:t>를 계산한다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Back prop </a:t>
            </a:r>
            <a:r>
              <a:rPr lang="ko-KR" altLang="en-US" dirty="0"/>
              <a:t>를 하여 이미지를 업데이트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네가지 과정을 계속 반복한다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이것은 네트워크에 의해 검출된 해당 이미지의 특징들을 증폭시키려는 것으로 해석할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레이어에 어떤 특징들이 있던지 그 특징들을 </a:t>
            </a:r>
            <a:r>
              <a:rPr lang="en-US" altLang="ko-KR" dirty="0"/>
              <a:t>gradient </a:t>
            </a:r>
            <a:r>
              <a:rPr lang="ko-KR" altLang="en-US" dirty="0"/>
              <a:t>로 설정하는 것은</a:t>
            </a:r>
            <a:r>
              <a:rPr lang="en-US" altLang="ko-KR" dirty="0"/>
              <a:t>,</a:t>
            </a:r>
            <a:r>
              <a:rPr lang="ko-KR" altLang="en-US" dirty="0"/>
              <a:t> 네트워크가 이미지에서 이미 뽑아낸 특징들을 더욱 증폭시키는 역할을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이는 해당 레이어에서 나온 특징들의 </a:t>
            </a:r>
            <a:r>
              <a:rPr lang="en-US" altLang="ko-KR" dirty="0"/>
              <a:t>L2 norm </a:t>
            </a:r>
            <a:r>
              <a:rPr lang="ko-KR" altLang="en-US" dirty="0"/>
              <a:t>을 최대화 시키는 것으로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0189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Feature </a:t>
            </a:r>
            <a:r>
              <a:rPr lang="ko-KR" altLang="en-US" dirty="0"/>
              <a:t>들을 증폭시킬 시 사용하는 몇가지 트릭들에 대해 설명하겠습니다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트릭 중 하나는 </a:t>
            </a:r>
            <a:r>
              <a:rPr lang="ko-KR" altLang="en-US" dirty="0" err="1"/>
              <a:t>그래디언트를</a:t>
            </a:r>
            <a:r>
              <a:rPr lang="ko-KR" altLang="en-US" dirty="0"/>
              <a:t> 계산하기에 앞서 이미지를 조금씩 움직이는 것이다</a:t>
            </a:r>
            <a:r>
              <a:rPr lang="en-US" altLang="ko-KR" dirty="0"/>
              <a:t>. (jitter)</a:t>
            </a:r>
          </a:p>
          <a:p>
            <a:r>
              <a:rPr lang="ko-KR" altLang="en-US" dirty="0"/>
              <a:t>원본 이미지를 그대로 네트워크에 통과시키는 것 대신에 이미지를 두 픽셀 정도 이동시킨다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en-US" altLang="ko-KR" dirty="0" err="1"/>
              <a:t>regularizer</a:t>
            </a:r>
            <a:r>
              <a:rPr lang="en-US" altLang="ko-KR" dirty="0"/>
              <a:t> </a:t>
            </a:r>
            <a:r>
              <a:rPr lang="ko-KR" altLang="en-US" dirty="0"/>
              <a:t>역할을 해서 자연스럽고 부드러운 이미지를 만들어준다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618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여기에 </a:t>
            </a:r>
            <a:r>
              <a:rPr lang="en-US" altLang="ko-KR" dirty="0"/>
              <a:t>L1 Normalization</a:t>
            </a:r>
            <a:r>
              <a:rPr lang="ko-KR" altLang="en-US" dirty="0"/>
              <a:t> 도 들어간다</a:t>
            </a:r>
            <a:r>
              <a:rPr lang="en-US" altLang="ko-KR" dirty="0"/>
              <a:t>. </a:t>
            </a:r>
            <a:r>
              <a:rPr lang="ko-KR" altLang="en-US" dirty="0"/>
              <a:t>이는 이미지 합성 문제에서 아주 유용한 트릭이다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587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픽셀 값을 한번 </a:t>
            </a:r>
            <a:r>
              <a:rPr lang="en-US" altLang="ko-KR" dirty="0"/>
              <a:t>Clipping (</a:t>
            </a:r>
            <a:r>
              <a:rPr lang="ko-KR" altLang="en-US" dirty="0"/>
              <a:t>깎는</a:t>
            </a:r>
            <a:r>
              <a:rPr lang="en-US" altLang="ko-KR" dirty="0"/>
              <a:t>) </a:t>
            </a:r>
            <a:r>
              <a:rPr lang="ko-KR" altLang="en-US" dirty="0"/>
              <a:t>해주기도 한다</a:t>
            </a:r>
            <a:r>
              <a:rPr lang="en-US" altLang="ko-KR" dirty="0"/>
              <a:t>. </a:t>
            </a:r>
            <a:r>
              <a:rPr lang="ko-KR" altLang="en-US" dirty="0"/>
              <a:t>이미지라면 값이 </a:t>
            </a:r>
            <a:r>
              <a:rPr lang="en-US" altLang="ko-KR" dirty="0"/>
              <a:t>0-255 </a:t>
            </a:r>
            <a:r>
              <a:rPr lang="ko-KR" altLang="en-US" dirty="0"/>
              <a:t>사이에</a:t>
            </a:r>
            <a:r>
              <a:rPr lang="en-US" altLang="ko-KR" dirty="0"/>
              <a:t> </a:t>
            </a:r>
            <a:r>
              <a:rPr lang="ko-KR" altLang="en-US" dirty="0"/>
              <a:t>있어야만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실제 이미지가 존재할 수 있는 공간으로 </a:t>
            </a:r>
            <a:r>
              <a:rPr lang="ko-KR" altLang="en-US" dirty="0" err="1"/>
              <a:t>매핑시키는</a:t>
            </a:r>
            <a:r>
              <a:rPr lang="ko-KR" altLang="en-US" dirty="0"/>
              <a:t> 방법이다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413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하늘 이미지를 가지고 알고리즘을 수행시키면 이처럼 아주 재미있는 결과를 보실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0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이것은</a:t>
            </a:r>
            <a:r>
              <a:rPr lang="en-US" altLang="ko-KR" dirty="0"/>
              <a:t> </a:t>
            </a:r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세 번째 필터를 시각화 시킨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세 번째 필터들은 직접적으로 이미지의 형태로 시각화 시킬 수 없다는 문제점이 있다</a:t>
            </a:r>
            <a:r>
              <a:rPr lang="en-US" altLang="ko-KR" dirty="0"/>
              <a:t>. </a:t>
            </a:r>
            <a:r>
              <a:rPr lang="ko-KR" altLang="en-US" dirty="0"/>
              <a:t>어쨌든 시도는 해보자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33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하늘에 조그마한 특징들이 보일 것이다</a:t>
            </a:r>
            <a:r>
              <a:rPr lang="en-US" altLang="ko-KR" dirty="0"/>
              <a:t>. </a:t>
            </a:r>
            <a:r>
              <a:rPr lang="ko-KR" altLang="en-US" dirty="0"/>
              <a:t>이들을 앞선 과정을 통해 증폭된 것들이다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돌연변이 동물같은 것들이 나타났다</a:t>
            </a:r>
            <a:r>
              <a:rPr lang="en-US" altLang="ko-KR" dirty="0"/>
              <a:t>. </a:t>
            </a:r>
            <a:r>
              <a:rPr lang="ko-KR" altLang="en-US" dirty="0"/>
              <a:t>나선모양의 것들도 나타났다</a:t>
            </a:r>
            <a:r>
              <a:rPr lang="en-US" altLang="ko-KR" dirty="0"/>
              <a:t>. </a:t>
            </a:r>
            <a:r>
              <a:rPr lang="ko-KR" altLang="en-US" dirty="0"/>
              <a:t>다양한 종류의 건축물과 자동차도 나타났다</a:t>
            </a:r>
            <a:r>
              <a:rPr lang="en-US" altLang="ko-KR" dirty="0"/>
              <a:t>. </a:t>
            </a:r>
            <a:r>
              <a:rPr lang="ko-KR" altLang="en-US" dirty="0"/>
              <a:t>모든 것들이 아주 흥미로운 결과이다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599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나타난 특징들 중에 사람들이 이름을 지어낸 것도 있다</a:t>
            </a:r>
            <a:r>
              <a:rPr lang="en-US" altLang="ko-KR" dirty="0"/>
              <a:t>. </a:t>
            </a:r>
            <a:r>
              <a:rPr lang="ko-KR" altLang="en-US" dirty="0"/>
              <a:t>아주 많이 나타난 것 중 하나가 </a:t>
            </a:r>
            <a:r>
              <a:rPr lang="en-US" altLang="ko-KR" dirty="0"/>
              <a:t>“Admiral dog”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돼지 달팽이</a:t>
            </a:r>
            <a:r>
              <a:rPr lang="en-US" altLang="ko-KR" dirty="0"/>
              <a:t>, </a:t>
            </a:r>
            <a:r>
              <a:rPr lang="ko-KR" altLang="en-US" dirty="0"/>
              <a:t>낙타 새</a:t>
            </a:r>
            <a:r>
              <a:rPr lang="en-US" altLang="ko-KR" dirty="0"/>
              <a:t>, </a:t>
            </a:r>
            <a:r>
              <a:rPr lang="ko-KR" altLang="en-US" dirty="0"/>
              <a:t>개 물고기 도 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153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다른 레이어를 가지고 만들어보면 색다를 결과를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예제의 경우 더 얇은 층의 레이어로 만든 이미지이다</a:t>
            </a:r>
            <a:r>
              <a:rPr lang="en-US" altLang="ko-KR" dirty="0"/>
              <a:t>. </a:t>
            </a:r>
            <a:r>
              <a:rPr lang="ko-KR" altLang="en-US" dirty="0"/>
              <a:t>앞서 보여드린 예제가 조금 더 깊은 층의 레이어로 만들었던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 얇은 층으로 만들어보면</a:t>
            </a:r>
            <a:r>
              <a:rPr lang="en-US" altLang="ko-KR" dirty="0"/>
              <a:t>, </a:t>
            </a:r>
            <a:r>
              <a:rPr lang="ko-KR" altLang="en-US" dirty="0" err="1"/>
              <a:t>엣지나</a:t>
            </a:r>
            <a:r>
              <a:rPr lang="en-US" altLang="ko-KR" dirty="0"/>
              <a:t>, </a:t>
            </a:r>
            <a:r>
              <a:rPr lang="ko-KR" altLang="en-US" dirty="0"/>
              <a:t>소용돌이 무늬와 같은 것들이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1577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DeepDream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multi scale </a:t>
            </a:r>
            <a:r>
              <a:rPr lang="ko-KR" altLang="en-US" dirty="0"/>
              <a:t>을 가미해서 오랫동안 돌려보면 다음과 같은 아주아주 놀라운 것들을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여기에서는 </a:t>
            </a:r>
            <a:r>
              <a:rPr lang="en-US" altLang="ko-KR" dirty="0"/>
              <a:t>multi scale processing </a:t>
            </a:r>
            <a:r>
              <a:rPr lang="ko-KR" altLang="en-US" dirty="0"/>
              <a:t>을 수행한다</a:t>
            </a:r>
            <a:r>
              <a:rPr lang="en-US" altLang="ko-KR" dirty="0"/>
              <a:t>. </a:t>
            </a:r>
            <a:r>
              <a:rPr lang="ko-KR" altLang="en-US" dirty="0"/>
              <a:t>작은 이미지로 </a:t>
            </a:r>
            <a:r>
              <a:rPr lang="en-US" altLang="ko-KR" dirty="0" err="1"/>
              <a:t>DeepDream</a:t>
            </a:r>
            <a:r>
              <a:rPr lang="en-US" altLang="ko-KR" dirty="0"/>
              <a:t> </a:t>
            </a:r>
            <a:r>
              <a:rPr lang="ko-KR" altLang="en-US" dirty="0"/>
              <a:t>을 수행하고 점점 이미지 크기를 </a:t>
            </a:r>
            <a:r>
              <a:rPr lang="ko-KR" altLang="en-US" dirty="0" err="1"/>
              <a:t>늘려나간다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식으로 점점 더 큰 이미지에 </a:t>
            </a:r>
            <a:r>
              <a:rPr lang="en-US" altLang="ko-KR" dirty="0" err="1"/>
              <a:t>DeepDream</a:t>
            </a:r>
            <a:r>
              <a:rPr lang="en-US" altLang="ko-KR" dirty="0"/>
              <a:t> </a:t>
            </a:r>
            <a:r>
              <a:rPr lang="ko-KR" altLang="en-US" dirty="0"/>
              <a:t>을 수행하는 반복적인 과정을 거치는데</a:t>
            </a:r>
            <a:r>
              <a:rPr lang="en-US" altLang="ko-KR" dirty="0"/>
              <a:t>, </a:t>
            </a:r>
            <a:r>
              <a:rPr lang="ko-KR" altLang="en-US" dirty="0"/>
              <a:t>가장 큰 최종 스케일로 수행하고 나면 다시 처음부터 이 과정을 반복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이런 놀라운 이미지를 얻을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보시는 이미지는 </a:t>
            </a:r>
            <a:r>
              <a:rPr lang="en-US" altLang="ko-KR" dirty="0"/>
              <a:t>ImageNet </a:t>
            </a:r>
            <a:r>
              <a:rPr lang="ko-KR" altLang="en-US" dirty="0"/>
              <a:t>으로 학습시킨 네트워크로 만든 이미지이다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211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MIT Paces Dataset </a:t>
            </a:r>
            <a:r>
              <a:rPr lang="ko-KR" altLang="en-US" dirty="0"/>
              <a:t>으로도 해볼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MIT Place </a:t>
            </a:r>
            <a:r>
              <a:rPr lang="ko-KR" altLang="en-US" dirty="0"/>
              <a:t>로 학습시킨 네트워크를 가지고 </a:t>
            </a:r>
            <a:r>
              <a:rPr lang="en-US" altLang="ko-KR" dirty="0" err="1"/>
              <a:t>DeepDream</a:t>
            </a:r>
            <a:r>
              <a:rPr lang="en-US" altLang="ko-KR" dirty="0"/>
              <a:t> </a:t>
            </a:r>
            <a:r>
              <a:rPr lang="ko-KR" altLang="en-US" dirty="0"/>
              <a:t>을 수행하면</a:t>
            </a:r>
            <a:r>
              <a:rPr lang="en-US" altLang="ko-KR" dirty="0"/>
              <a:t>, </a:t>
            </a:r>
            <a:r>
              <a:rPr lang="ko-KR" altLang="en-US" dirty="0"/>
              <a:t>이와 같이 멋있는 이미지를 얻을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여기는 일본식 건축물의 지붕과 같은 </a:t>
            </a:r>
            <a:r>
              <a:rPr lang="ko-KR" altLang="en-US" dirty="0" err="1"/>
              <a:t>모양이라던지</a:t>
            </a:r>
            <a:r>
              <a:rPr lang="ko-KR" altLang="en-US" dirty="0"/>
              <a:t> 다양한 다리</a:t>
            </a:r>
            <a:r>
              <a:rPr lang="en-US" altLang="ko-KR" dirty="0"/>
              <a:t>, </a:t>
            </a:r>
            <a:r>
              <a:rPr lang="ko-KR" altLang="en-US" dirty="0"/>
              <a:t>산맥과 같은 것들이 보인다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4076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Feature Inversion </a:t>
            </a:r>
            <a:r>
              <a:rPr lang="ko-KR" altLang="en-US" dirty="0"/>
              <a:t>에 대해 설명 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Feature inversion </a:t>
            </a:r>
            <a:r>
              <a:rPr lang="ko-KR" altLang="en-US" dirty="0"/>
              <a:t>이라는 아주 유용한 개념이 있다</a:t>
            </a:r>
            <a:r>
              <a:rPr lang="en-US" altLang="ko-KR" dirty="0"/>
              <a:t>. </a:t>
            </a:r>
            <a:r>
              <a:rPr lang="ko-KR" altLang="en-US" dirty="0"/>
              <a:t>이 방법 또한 네트워크의 다양한 레이어에서 이미지의 어떤 요소들을 포착하고 있는지를 짐작할 수 있게 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방법은 다음과 같다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이미지가 있고</a:t>
            </a:r>
            <a:r>
              <a:rPr lang="en-US" altLang="ko-KR" dirty="0"/>
              <a:t>, </a:t>
            </a:r>
            <a:r>
              <a:rPr lang="ko-KR" altLang="en-US" dirty="0"/>
              <a:t>이 이미지를 네트워크에 통과시킨다</a:t>
            </a:r>
            <a:r>
              <a:rPr lang="en-US" altLang="ko-KR" dirty="0"/>
              <a:t>. </a:t>
            </a:r>
            <a:r>
              <a:rPr lang="ko-KR" altLang="en-US" dirty="0"/>
              <a:t>그리고 네트워크를 통과시킨 특징 벡터를 저장해 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이제는 이 특징 벡터만 가지고 이미지를 재구성해 볼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레이어의 특징 벡터로부터 이미지를 재구성해보면</a:t>
            </a:r>
            <a:r>
              <a:rPr lang="en-US" altLang="ko-KR" dirty="0"/>
              <a:t>, </a:t>
            </a:r>
            <a:r>
              <a:rPr lang="ko-KR" altLang="en-US" dirty="0"/>
              <a:t>이미지의 어떤 정보가 특징 벡터에서 포착되는지를 짐작할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 방법에서 또한 </a:t>
            </a:r>
            <a:r>
              <a:rPr lang="en-US" altLang="ko-KR" dirty="0" err="1"/>
              <a:t>regularizer</a:t>
            </a:r>
            <a:r>
              <a:rPr lang="en-US" altLang="ko-KR" dirty="0"/>
              <a:t> </a:t>
            </a:r>
            <a:r>
              <a:rPr lang="ko-KR" altLang="en-US" dirty="0"/>
              <a:t>를 추가한 </a:t>
            </a:r>
            <a:r>
              <a:rPr lang="en-US" altLang="ko-KR" dirty="0"/>
              <a:t>gradient ascent </a:t>
            </a:r>
            <a:r>
              <a:rPr lang="ko-KR" altLang="en-US" dirty="0"/>
              <a:t>를 이용한다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스코어를 최대화 시키는 것 대신</a:t>
            </a:r>
            <a:r>
              <a:rPr lang="en-US" altLang="ko-KR" dirty="0"/>
              <a:t>, </a:t>
            </a:r>
            <a:r>
              <a:rPr lang="ko-KR" altLang="en-US" dirty="0"/>
              <a:t>특징 </a:t>
            </a:r>
            <a:r>
              <a:rPr lang="ko-KR" altLang="en-US" dirty="0" err="1"/>
              <a:t>벡터간의</a:t>
            </a:r>
            <a:r>
              <a:rPr lang="ko-KR" altLang="en-US" dirty="0"/>
              <a:t> 거리를 최소화 시키는 방법을 이용한다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argmin</a:t>
            </a:r>
            <a:endParaRPr lang="en-US" altLang="ko-KR" dirty="0"/>
          </a:p>
          <a:p>
            <a:r>
              <a:rPr lang="ko-KR" altLang="en-US" dirty="0"/>
              <a:t>기존에 계산해 놓은 특징 벡터와</a:t>
            </a:r>
            <a:r>
              <a:rPr lang="en-US" altLang="ko-KR" dirty="0"/>
              <a:t>, </a:t>
            </a:r>
            <a:r>
              <a:rPr lang="ko-KR" altLang="en-US" dirty="0"/>
              <a:t>새롭게 생성한 이미지로 계산한 특징 벡터 간의 거리를 측정하는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사람들이 자주 사용하는 </a:t>
            </a:r>
            <a:r>
              <a:rPr lang="en-US" altLang="ko-KR" dirty="0" err="1"/>
              <a:t>regularizer</a:t>
            </a:r>
            <a:r>
              <a:rPr lang="en-US" altLang="ko-KR" dirty="0"/>
              <a:t> </a:t>
            </a:r>
            <a:r>
              <a:rPr lang="ko-KR" altLang="en-US" dirty="0"/>
              <a:t>인 </a:t>
            </a:r>
            <a:r>
              <a:rPr lang="en-US" altLang="ko-KR" dirty="0"/>
              <a:t>total variation </a:t>
            </a:r>
            <a:r>
              <a:rPr lang="ko-KR" altLang="en-US" dirty="0"/>
              <a:t>도 있다</a:t>
            </a:r>
            <a:r>
              <a:rPr lang="en-US" altLang="ko-KR" dirty="0"/>
              <a:t>. Total</a:t>
            </a:r>
            <a:r>
              <a:rPr lang="ko-KR" altLang="en-US" dirty="0"/>
              <a:t> </a:t>
            </a:r>
            <a:r>
              <a:rPr lang="en-US" altLang="ko-KR" dirty="0"/>
              <a:t>variation</a:t>
            </a:r>
            <a:r>
              <a:rPr lang="ko-KR" altLang="en-US" dirty="0"/>
              <a:t> </a:t>
            </a:r>
            <a:r>
              <a:rPr lang="en-US" altLang="ko-KR" dirty="0" err="1"/>
              <a:t>regularizer</a:t>
            </a:r>
            <a:r>
              <a:rPr lang="en-US" altLang="ko-KR" dirty="0"/>
              <a:t> </a:t>
            </a:r>
            <a:r>
              <a:rPr lang="ko-KR" altLang="en-US" dirty="0"/>
              <a:t>은 상하좌우 인접 픽셀 간의 차이에 대한 </a:t>
            </a:r>
            <a:r>
              <a:rPr lang="ko-KR" altLang="en-US" dirty="0" err="1"/>
              <a:t>패널티를</a:t>
            </a:r>
            <a:r>
              <a:rPr lang="ko-KR" altLang="en-US" dirty="0"/>
              <a:t> 부여해서 생성된 이미지가 자연스러운 이미지가 되도록 해준다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1786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Feature Inversion </a:t>
            </a:r>
            <a:r>
              <a:rPr lang="ko-KR" altLang="en-US" dirty="0"/>
              <a:t>을 통한 시각화 예제를 살펴보자</a:t>
            </a:r>
            <a:r>
              <a:rPr lang="en-US" altLang="ko-KR" dirty="0"/>
              <a:t>. </a:t>
            </a:r>
            <a:r>
              <a:rPr lang="ko-KR" altLang="en-US" dirty="0"/>
              <a:t>왼쪽은 원본 이미지이다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코끼리 이미지와 과일 이미지가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이미지를 </a:t>
            </a:r>
            <a:r>
              <a:rPr lang="en-US" altLang="ko-KR" dirty="0"/>
              <a:t>VGG-16 </a:t>
            </a:r>
            <a:r>
              <a:rPr lang="ko-KR" altLang="en-US" dirty="0"/>
              <a:t>에 통과시켜본다</a:t>
            </a:r>
            <a:r>
              <a:rPr lang="en-US" altLang="ko-KR" dirty="0"/>
              <a:t>. </a:t>
            </a:r>
            <a:r>
              <a:rPr lang="ko-KR" altLang="en-US" dirty="0"/>
              <a:t>그리고 특징 </a:t>
            </a:r>
            <a:r>
              <a:rPr lang="ko-KR" altLang="en-US" dirty="0" err="1"/>
              <a:t>맵을</a:t>
            </a:r>
            <a:r>
              <a:rPr lang="ko-KR" altLang="en-US" dirty="0"/>
              <a:t> 기록하고</a:t>
            </a:r>
            <a:r>
              <a:rPr lang="en-US" altLang="ko-KR" dirty="0"/>
              <a:t>, </a:t>
            </a:r>
            <a:r>
              <a:rPr lang="ko-KR" altLang="en-US" dirty="0"/>
              <a:t>기록된 특징 </a:t>
            </a:r>
            <a:r>
              <a:rPr lang="ko-KR" altLang="en-US" dirty="0" err="1"/>
              <a:t>맵과</a:t>
            </a:r>
            <a:r>
              <a:rPr lang="ko-KR" altLang="en-US" dirty="0"/>
              <a:t> 부합하도록 하는 새로운 이미지를 합성한다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레이어를 이용해서 합성한 이미지들을 통해서</a:t>
            </a:r>
            <a:r>
              <a:rPr lang="en-US" altLang="ko-KR" dirty="0"/>
              <a:t>, </a:t>
            </a:r>
            <a:r>
              <a:rPr lang="ko-KR" altLang="en-US" dirty="0"/>
              <a:t>얼마나 많은 정보들이 저장되어 있는지 짐작해볼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VGG-16 </a:t>
            </a:r>
            <a:r>
              <a:rPr lang="ko-KR" altLang="en-US" dirty="0"/>
              <a:t>의 </a:t>
            </a:r>
            <a:r>
              <a:rPr lang="en-US" altLang="ko-KR" dirty="0"/>
              <a:t>relu2_2 </a:t>
            </a:r>
            <a:r>
              <a:rPr lang="ko-KR" altLang="en-US" dirty="0"/>
              <a:t>를 거쳐서 나온 특징 벡터를 가지고 이미지를 재구성해보면 이미지가 거의 완벽하게 재구성됨을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</a:t>
            </a:r>
            <a:r>
              <a:rPr lang="en-US" altLang="ko-KR" dirty="0"/>
              <a:t>relu2_2 </a:t>
            </a:r>
            <a:r>
              <a:rPr lang="ko-KR" altLang="en-US" dirty="0"/>
              <a:t>에서는 이미지 정보를 엄청 많이 날려버리지는 않는다는 사실을 알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네트워크의 조금 더 깊은 곳을 살펴보자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Relu4_3 </a:t>
            </a:r>
            <a:r>
              <a:rPr lang="ko-KR" altLang="en-US" dirty="0"/>
              <a:t>과 </a:t>
            </a:r>
            <a:r>
              <a:rPr lang="en-US" altLang="ko-KR" dirty="0"/>
              <a:t>relu5_1 </a:t>
            </a:r>
            <a:r>
              <a:rPr lang="ko-KR" altLang="en-US" dirty="0"/>
              <a:t>을 가지고 재구성해보자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재구성된 이미지를 보면 이미지의 공간적인 구조는 잘 유지하고 있다는 것을 알 수 있다</a:t>
            </a:r>
            <a:r>
              <a:rPr lang="en-US" altLang="ko-KR" dirty="0"/>
              <a:t>. </a:t>
            </a:r>
            <a:r>
              <a:rPr lang="ko-KR" altLang="en-US" dirty="0"/>
              <a:t>재구성된 이미지만 봐도 코끼리인지</a:t>
            </a:r>
            <a:r>
              <a:rPr lang="en-US" altLang="ko-KR" dirty="0"/>
              <a:t>, </a:t>
            </a:r>
            <a:r>
              <a:rPr lang="ko-KR" altLang="en-US" dirty="0"/>
              <a:t>바나나인지</a:t>
            </a:r>
            <a:r>
              <a:rPr lang="en-US" altLang="ko-KR" dirty="0"/>
              <a:t>, </a:t>
            </a:r>
            <a:r>
              <a:rPr lang="ko-KR" altLang="en-US" dirty="0"/>
              <a:t>사과인지 눈으로 구별할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디테일은 많이 죽었다</a:t>
            </a:r>
            <a:r>
              <a:rPr lang="en-US" altLang="ko-KR" dirty="0"/>
              <a:t>. </a:t>
            </a:r>
            <a:r>
              <a:rPr lang="ko-KR" altLang="en-US" dirty="0"/>
              <a:t>정확히 어떤 픽셀인지</a:t>
            </a:r>
            <a:r>
              <a:rPr lang="en-US" altLang="ko-KR" dirty="0"/>
              <a:t>, </a:t>
            </a:r>
            <a:r>
              <a:rPr lang="ko-KR" altLang="en-US" dirty="0"/>
              <a:t>어떤 색인지</a:t>
            </a:r>
            <a:r>
              <a:rPr lang="en-US" altLang="ko-KR" dirty="0"/>
              <a:t>, </a:t>
            </a:r>
            <a:r>
              <a:rPr lang="ko-KR" altLang="en-US" dirty="0"/>
              <a:t>텍스처가 정확히 </a:t>
            </a:r>
            <a:r>
              <a:rPr lang="ko-KR" altLang="en-US" dirty="0" err="1"/>
              <a:t>어떤지</a:t>
            </a:r>
            <a:r>
              <a:rPr lang="ko-KR" altLang="en-US" dirty="0"/>
              <a:t> 알아보기 힘들다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1721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텍스처 합성 문제에 대해 설명 </a:t>
            </a:r>
            <a:r>
              <a:rPr lang="ko-KR" altLang="en-US" dirty="0" err="1"/>
              <a:t>드리겠스니다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텍스처 합성 문제는 컴퓨터 그래픽스 분야에서는 아주 오래된 문제이다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문제는</a:t>
            </a:r>
            <a:r>
              <a:rPr lang="en-US" altLang="ko-KR" dirty="0"/>
              <a:t>, </a:t>
            </a:r>
            <a:r>
              <a:rPr lang="ko-KR" altLang="en-US" dirty="0"/>
              <a:t>여기 보이는 비늘 무늬와 같은 입력 텍스처 패치가 있을 때</a:t>
            </a:r>
            <a:r>
              <a:rPr lang="en-US" altLang="ko-KR" dirty="0"/>
              <a:t>, </a:t>
            </a:r>
            <a:r>
              <a:rPr lang="ko-KR" altLang="en-US" dirty="0"/>
              <a:t>동일한 텍스처인 더 큰 패치를 생성하는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7685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그걸 하기 위한 방법 중 </a:t>
            </a:r>
            <a:r>
              <a:rPr lang="en-US" altLang="ko-KR" dirty="0"/>
              <a:t>Nearest neighbor </a:t>
            </a:r>
            <a:r>
              <a:rPr lang="ko-KR" altLang="en-US" dirty="0"/>
              <a:t>를 통한 텍스처 합성 방법들도 상당히 좋은 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방법은 신경망을 사용하지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간단한 알고리즘은 신경망 대신에 </a:t>
            </a:r>
            <a:r>
              <a:rPr lang="en-US" altLang="ko-KR" dirty="0"/>
              <a:t>scan line </a:t>
            </a:r>
            <a:r>
              <a:rPr lang="ko-KR" altLang="en-US" dirty="0"/>
              <a:t>을 따라서 한 </a:t>
            </a:r>
            <a:r>
              <a:rPr lang="ko-KR" altLang="en-US" dirty="0" err="1"/>
              <a:t>픽셀씩</a:t>
            </a:r>
            <a:r>
              <a:rPr lang="ko-KR" altLang="en-US" dirty="0"/>
              <a:t> 이미지를 생성해 나가는 방식이다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방법은 현재 생성해야 할 픽셀 주변의 이미 생성된 픽셀들을 살펴본다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입력 패치에서 가장 가까운 픽셀을 계산하여 입력 패치로부터 한 픽셀을 복사해 넣는 방식이다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 자세히 알 필요는 없고</a:t>
            </a:r>
            <a:r>
              <a:rPr lang="en-US" altLang="ko-KR" dirty="0"/>
              <a:t>, </a:t>
            </a:r>
            <a:r>
              <a:rPr lang="ko-KR" altLang="en-US" dirty="0"/>
              <a:t>텍스처 합성 문제를 위한 고전적인 방법들이 아주 많다는 사실만 알아 두면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5446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이것도 </a:t>
            </a:r>
            <a:r>
              <a:rPr lang="en-US" altLang="ko-KR" dirty="0"/>
              <a:t>NN </a:t>
            </a:r>
            <a:r>
              <a:rPr lang="ko-KR" altLang="en-US" dirty="0"/>
              <a:t>사용한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고전적인 방법들은 간단한 텍스처를 합성하는 데에 큰 문제가 없지만 조금 더 복잡한 텍스처에서는 상황이 조금 다르다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단순하게 입력 패치에서 복사하는 방식은 잘 동작하지 않는다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2015</a:t>
            </a:r>
            <a:r>
              <a:rPr lang="ko-KR" altLang="en-US" dirty="0"/>
              <a:t>년에 신경망을 활용해서 텍스처 합성 문제를 푸려는 시도가 처음 있었다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68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의 마지막 레이어에서 어떤 일이 일어나는 지를 알아보는 것도 시각화의 한 방법이 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방법은 많은 이미지로 </a:t>
            </a:r>
            <a:r>
              <a:rPr lang="en-US" altLang="ko-KR" dirty="0"/>
              <a:t>CNN </a:t>
            </a:r>
            <a:r>
              <a:rPr lang="ko-KR" altLang="en-US" dirty="0"/>
              <a:t>을 돌려서 각 이미지에서 나온 </a:t>
            </a:r>
            <a:r>
              <a:rPr lang="en-US" altLang="ko-KR" dirty="0"/>
              <a:t>4096-dim</a:t>
            </a:r>
            <a:r>
              <a:rPr lang="ko-KR" altLang="en-US" dirty="0"/>
              <a:t> 특징 벡터를 모두</a:t>
            </a:r>
            <a:r>
              <a:rPr lang="en-US" altLang="ko-KR" dirty="0"/>
              <a:t> </a:t>
            </a:r>
            <a:r>
              <a:rPr lang="ko-KR" altLang="en-US" dirty="0"/>
              <a:t>저장한다</a:t>
            </a:r>
            <a:r>
              <a:rPr lang="en-US" altLang="ko-KR" dirty="0"/>
              <a:t>. (classifier</a:t>
            </a:r>
            <a:r>
              <a:rPr lang="ko-KR" altLang="en-US" dirty="0"/>
              <a:t> 바로 직전 레이어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4428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방법은 </a:t>
            </a:r>
            <a:r>
              <a:rPr lang="en-US" altLang="ko-KR" dirty="0"/>
              <a:t>Neural texture synthesis </a:t>
            </a:r>
            <a:r>
              <a:rPr lang="ko-KR" altLang="en-US" dirty="0"/>
              <a:t>를 구현하기 위해서 </a:t>
            </a:r>
            <a:r>
              <a:rPr lang="en-US" altLang="ko-KR" dirty="0"/>
              <a:t>Gram matrix </a:t>
            </a:r>
            <a:r>
              <a:rPr lang="ko-KR" altLang="en-US" dirty="0"/>
              <a:t>라는 개념을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방법에서는</a:t>
            </a:r>
            <a:endParaRPr lang="en-US" altLang="ko-KR" dirty="0"/>
          </a:p>
          <a:p>
            <a:r>
              <a:rPr lang="ko-KR" altLang="en-US" dirty="0"/>
              <a:t>여기 입력 텍스처로 자갈 사진이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사진을 네트워크에 통과시킨 후</a:t>
            </a:r>
            <a:r>
              <a:rPr lang="en-US" altLang="ko-KR" dirty="0"/>
              <a:t>, </a:t>
            </a:r>
            <a:r>
              <a:rPr lang="ko-KR" altLang="en-US" dirty="0"/>
              <a:t>네트워크의 특정 레이어에서 특징 </a:t>
            </a:r>
            <a:r>
              <a:rPr lang="ko-KR" altLang="en-US" dirty="0" err="1"/>
              <a:t>맵을</a:t>
            </a:r>
            <a:r>
              <a:rPr lang="ko-KR" altLang="en-US" dirty="0"/>
              <a:t> 가져온다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가져온 특징 맵</a:t>
            </a:r>
            <a:r>
              <a:rPr lang="en-US" altLang="ko-KR" dirty="0"/>
              <a:t>(activation</a:t>
            </a:r>
            <a:r>
              <a:rPr lang="ko-KR" altLang="en-US" dirty="0"/>
              <a:t> </a:t>
            </a:r>
            <a:r>
              <a:rPr lang="en-US" altLang="ko-KR" dirty="0"/>
              <a:t>map)</a:t>
            </a:r>
            <a:r>
              <a:rPr lang="ko-KR" altLang="en-US" dirty="0"/>
              <a:t>의 크기는 </a:t>
            </a:r>
            <a:r>
              <a:rPr lang="en-US" altLang="ko-KR" dirty="0" err="1"/>
              <a:t>CxHxW</a:t>
            </a:r>
            <a:r>
              <a:rPr lang="en-US" altLang="ko-KR" dirty="0"/>
              <a:t> </a:t>
            </a:r>
            <a:r>
              <a:rPr lang="ko-KR" altLang="en-US" dirty="0"/>
              <a:t>일 것이다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HxW</a:t>
            </a:r>
            <a:r>
              <a:rPr lang="en-US" altLang="ko-KR" dirty="0"/>
              <a:t> </a:t>
            </a:r>
            <a:r>
              <a:rPr lang="ko-KR" altLang="en-US" dirty="0"/>
              <a:t>그리드는 공간정보는 가지고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HxW</a:t>
            </a:r>
            <a:r>
              <a:rPr lang="en-US" altLang="ko-KR" dirty="0"/>
              <a:t> </a:t>
            </a:r>
            <a:r>
              <a:rPr lang="ko-KR" altLang="en-US" dirty="0"/>
              <a:t>의 한 점에 있는 </a:t>
            </a:r>
            <a:r>
              <a:rPr lang="en-US" altLang="ko-KR" dirty="0"/>
              <a:t>C </a:t>
            </a:r>
            <a:r>
              <a:rPr lang="ko-KR" altLang="en-US" dirty="0"/>
              <a:t>차원 특징 벡터는 해당 지점에 존재하는 이미지의 특징을 담고 있다고 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164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</a:t>
            </a:r>
            <a:r>
              <a:rPr lang="en-US" altLang="ko-KR" dirty="0"/>
              <a:t> </a:t>
            </a:r>
            <a:r>
              <a:rPr lang="ko-KR" altLang="en-US" dirty="0"/>
              <a:t>이 특징 </a:t>
            </a:r>
            <a:r>
              <a:rPr lang="ko-KR" altLang="en-US" dirty="0" err="1"/>
              <a:t>맵을</a:t>
            </a:r>
            <a:r>
              <a:rPr lang="ko-KR" altLang="en-US" dirty="0"/>
              <a:t> 가지고 입력 이미지의 </a:t>
            </a:r>
            <a:r>
              <a:rPr lang="en-US" altLang="ko-KR" dirty="0"/>
              <a:t>texture</a:t>
            </a:r>
            <a:r>
              <a:rPr lang="ko-KR" altLang="en-US" dirty="0"/>
              <a:t> </a:t>
            </a:r>
            <a:r>
              <a:rPr lang="en-US" altLang="ko-KR" dirty="0"/>
              <a:t>descriptor </a:t>
            </a:r>
            <a:r>
              <a:rPr lang="ko-KR" altLang="en-US" dirty="0"/>
              <a:t>를 계산할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 </a:t>
            </a:r>
            <a:r>
              <a:rPr lang="ko-KR" altLang="en-US" dirty="0"/>
              <a:t>특징 </a:t>
            </a:r>
            <a:r>
              <a:rPr lang="ko-KR" altLang="en-US" dirty="0" err="1"/>
              <a:t>맵에서</a:t>
            </a:r>
            <a:r>
              <a:rPr lang="ko-KR" altLang="en-US" dirty="0"/>
              <a:t> 서로 다른 두 개의 특징 벡터를 뽑아낸다</a:t>
            </a:r>
            <a:r>
              <a:rPr lang="en-US" altLang="ko-KR" dirty="0"/>
              <a:t>. (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파란색</a:t>
            </a:r>
            <a:r>
              <a:rPr lang="en-US" altLang="ko-KR" dirty="0"/>
              <a:t>) </a:t>
            </a:r>
            <a:r>
              <a:rPr lang="ko-KR" altLang="en-US" dirty="0"/>
              <a:t>각 특징 열 벡터는 </a:t>
            </a:r>
            <a:r>
              <a:rPr lang="en-US" altLang="ko-KR" dirty="0"/>
              <a:t>c </a:t>
            </a:r>
            <a:r>
              <a:rPr lang="ko-KR" altLang="en-US" dirty="0"/>
              <a:t>차원 벡터이다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두 벡터의 외적을 계산해서 </a:t>
            </a:r>
            <a:r>
              <a:rPr lang="en-US" altLang="ko-KR" dirty="0" err="1"/>
              <a:t>CxC</a:t>
            </a:r>
            <a:r>
              <a:rPr lang="en-US" altLang="ko-KR" dirty="0"/>
              <a:t> </a:t>
            </a:r>
            <a:r>
              <a:rPr lang="ko-KR" altLang="en-US" dirty="0"/>
              <a:t>행렬을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cxc </a:t>
            </a:r>
            <a:r>
              <a:rPr lang="ko-KR" altLang="en-US" dirty="0"/>
              <a:t>행렬은 이미지 내 서로 다른 두 지점에 있는 특징들 간의 </a:t>
            </a:r>
            <a:r>
              <a:rPr lang="en-US" altLang="ko-KR" dirty="0"/>
              <a:t>co-occurrence </a:t>
            </a:r>
            <a:r>
              <a:rPr lang="ko-KR" altLang="en-US" dirty="0"/>
              <a:t>를 담고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예를 들어서 다시 말하면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CxC</a:t>
            </a:r>
            <a:r>
              <a:rPr lang="en-US" altLang="ko-KR" dirty="0"/>
              <a:t> </a:t>
            </a:r>
            <a:r>
              <a:rPr lang="ko-KR" altLang="en-US" dirty="0"/>
              <a:t>행렬의 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, j)</a:t>
            </a:r>
            <a:r>
              <a:rPr lang="ko-KR" altLang="en-US" dirty="0"/>
              <a:t>번째 요소의 값이 크다는 것은 두 입력 벡터의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번째</a:t>
            </a:r>
            <a:r>
              <a:rPr lang="en-US" altLang="ko-KR" dirty="0"/>
              <a:t>, j </a:t>
            </a:r>
            <a:r>
              <a:rPr lang="ko-KR" altLang="en-US" dirty="0"/>
              <a:t>번째 요소가 모두 크다는 의미이다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서로 다른 공간에서 동시에 활성화되는 특징이 무엇인지 어느정도 포착해낼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9915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과정을 </a:t>
            </a:r>
            <a:r>
              <a:rPr lang="en-US" altLang="ko-KR" dirty="0"/>
              <a:t>h x w </a:t>
            </a:r>
            <a:r>
              <a:rPr lang="ko-KR" altLang="en-US" dirty="0"/>
              <a:t>그리드에서 전부 수행해주고</a:t>
            </a:r>
            <a:r>
              <a:rPr lang="en-US" altLang="ko-KR" dirty="0"/>
              <a:t>, </a:t>
            </a:r>
            <a:r>
              <a:rPr lang="ko-KR" altLang="en-US" dirty="0"/>
              <a:t>결과에 대한 평균을 계산해보면 </a:t>
            </a:r>
            <a:r>
              <a:rPr lang="en-US" altLang="ko-KR" dirty="0"/>
              <a:t>CXC gram matrix </a:t>
            </a:r>
            <a:r>
              <a:rPr lang="ko-KR" altLang="en-US" dirty="0"/>
              <a:t>를 얻을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이 결과를 입력 이미지의 텍스처를 기술하는 </a:t>
            </a:r>
            <a:r>
              <a:rPr lang="en-US" altLang="ko-KR" dirty="0"/>
              <a:t>texture descriptor </a:t>
            </a:r>
            <a:r>
              <a:rPr lang="ko-KR" altLang="en-US" dirty="0"/>
              <a:t>로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Gram matrix </a:t>
            </a:r>
            <a:r>
              <a:rPr lang="ko-KR" altLang="en-US" dirty="0"/>
              <a:t>의 흥미로운 점은 공간 정보를 모두 날려버렸다는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이미지의 각 지점에 해당하는 값들을 모두 평균화 시켰기 때문이다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공간 정보를 다 날려버린 대신에 특징들 간의 </a:t>
            </a:r>
            <a:r>
              <a:rPr lang="en-US" altLang="ko-KR" dirty="0"/>
              <a:t>co-occurrence </a:t>
            </a:r>
            <a:r>
              <a:rPr lang="ko-KR" altLang="en-US" dirty="0"/>
              <a:t>만을 포착해 내고 있다</a:t>
            </a:r>
            <a:r>
              <a:rPr lang="en-US" altLang="ko-KR" dirty="0"/>
              <a:t>. </a:t>
            </a:r>
            <a:r>
              <a:rPr lang="ko-KR" altLang="en-US" dirty="0"/>
              <a:t>때문에 </a:t>
            </a:r>
            <a:r>
              <a:rPr lang="en-US" altLang="ko-KR" dirty="0"/>
              <a:t>gram matrix </a:t>
            </a:r>
            <a:r>
              <a:rPr lang="ko-KR" altLang="en-US" dirty="0"/>
              <a:t>는 텍스처 기술자로 아주 제격이다</a:t>
            </a:r>
            <a:r>
              <a:rPr lang="en-US" altLang="ko-KR" dirty="0"/>
              <a:t>. </a:t>
            </a:r>
            <a:r>
              <a:rPr lang="ko-KR" altLang="en-US" dirty="0"/>
              <a:t>또한 계산도 아주 효율적이다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3175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 x H x W </a:t>
            </a:r>
            <a:r>
              <a:rPr lang="ko-KR" altLang="en-US" dirty="0"/>
              <a:t>차원의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텐서가</a:t>
            </a:r>
            <a:r>
              <a:rPr lang="ko-KR" altLang="en-US" dirty="0"/>
              <a:t> 있다고 해도 행렬을 </a:t>
            </a:r>
            <a:r>
              <a:rPr lang="en-US" altLang="ko-KR" dirty="0"/>
              <a:t>c x (</a:t>
            </a:r>
            <a:r>
              <a:rPr lang="en-US" altLang="ko-KR" dirty="0" err="1"/>
              <a:t>hw</a:t>
            </a:r>
            <a:r>
              <a:rPr lang="en-US" altLang="ko-KR" dirty="0"/>
              <a:t>)</a:t>
            </a:r>
            <a:r>
              <a:rPr lang="ko-KR" altLang="en-US" dirty="0"/>
              <a:t>로 바꾼 다음에 한 번에 계산할 수 있다</a:t>
            </a:r>
            <a:r>
              <a:rPr lang="en-US" altLang="ko-KR" dirty="0"/>
              <a:t>. </a:t>
            </a:r>
            <a:r>
              <a:rPr lang="ko-KR" altLang="en-US" dirty="0"/>
              <a:t>매우 효율적이다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8977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Texture</a:t>
            </a:r>
            <a:r>
              <a:rPr lang="ko-KR" altLang="en-US" dirty="0"/>
              <a:t> </a:t>
            </a:r>
            <a:r>
              <a:rPr lang="en-US" altLang="ko-KR" dirty="0" err="1"/>
              <a:t>descripter</a:t>
            </a:r>
            <a:r>
              <a:rPr lang="ko-KR" altLang="en-US" dirty="0"/>
              <a:t> 를 만들었으니 이미지를 생성할 차례이다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거치는 단계는</a:t>
            </a:r>
            <a:r>
              <a:rPr lang="en-US" altLang="ko-KR" dirty="0"/>
              <a:t>, </a:t>
            </a:r>
            <a:r>
              <a:rPr lang="ko-KR" altLang="en-US" dirty="0"/>
              <a:t>우선 </a:t>
            </a:r>
            <a:r>
              <a:rPr lang="en-US" altLang="ko-KR" dirty="0"/>
              <a:t>pretrained model (VGG)</a:t>
            </a:r>
            <a:r>
              <a:rPr lang="ko-KR" altLang="en-US" dirty="0"/>
              <a:t>를 다운받는다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이미지를 </a:t>
            </a:r>
            <a:r>
              <a:rPr lang="en-US" altLang="ko-KR" dirty="0" err="1"/>
              <a:t>vgg</a:t>
            </a:r>
            <a:r>
              <a:rPr lang="en-US" altLang="ko-KR" dirty="0"/>
              <a:t> </a:t>
            </a:r>
            <a:r>
              <a:rPr lang="ko-KR" altLang="en-US" dirty="0"/>
              <a:t>에 통과시키고 다양한 레이어에서 </a:t>
            </a:r>
            <a:r>
              <a:rPr lang="en-US" altLang="ko-KR" dirty="0"/>
              <a:t>gram matrix </a:t>
            </a:r>
            <a:r>
              <a:rPr lang="ko-KR" altLang="en-US" dirty="0"/>
              <a:t>를 계산한다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788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생성해야 할 이미지를 랜덤으로 초기화 시킨다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그 이미지를 </a:t>
            </a:r>
            <a:r>
              <a:rPr lang="en-US" altLang="ko-KR" dirty="0"/>
              <a:t>VGG </a:t>
            </a:r>
            <a:r>
              <a:rPr lang="ko-KR" altLang="en-US" dirty="0"/>
              <a:t>에 통과시킨다</a:t>
            </a:r>
            <a:r>
              <a:rPr lang="en-US" altLang="ko-KR" dirty="0"/>
              <a:t>. </a:t>
            </a:r>
            <a:r>
              <a:rPr lang="ko-KR" altLang="en-US" dirty="0"/>
              <a:t>그리고 여러 레이어에서 </a:t>
            </a:r>
            <a:r>
              <a:rPr lang="en-US" altLang="ko-KR" dirty="0"/>
              <a:t>gram matrix </a:t>
            </a:r>
            <a:r>
              <a:rPr lang="ko-KR" altLang="en-US" dirty="0"/>
              <a:t>를 계산한다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원본 이미지와 생성된 이미지의 </a:t>
            </a:r>
            <a:r>
              <a:rPr lang="en-US" altLang="ko-KR" dirty="0"/>
              <a:t>gram matrix </a:t>
            </a:r>
            <a:r>
              <a:rPr lang="ko-KR" altLang="en-US" dirty="0"/>
              <a:t>간의 차이를 </a:t>
            </a:r>
            <a:r>
              <a:rPr lang="en-US" altLang="ko-KR" dirty="0"/>
              <a:t>L2 norm </a:t>
            </a:r>
            <a:r>
              <a:rPr lang="ko-KR" altLang="en-US" dirty="0"/>
              <a:t>을 이용해 </a:t>
            </a:r>
            <a:r>
              <a:rPr lang="en-US" altLang="ko-KR" dirty="0"/>
              <a:t>loss </a:t>
            </a:r>
            <a:r>
              <a:rPr lang="ko-KR" altLang="en-US" dirty="0"/>
              <a:t>로 계산한다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Loss </a:t>
            </a:r>
            <a:r>
              <a:rPr lang="ko-KR" altLang="en-US" dirty="0"/>
              <a:t>를 </a:t>
            </a:r>
            <a:r>
              <a:rPr lang="en-US" altLang="ko-KR" dirty="0"/>
              <a:t>back propagation </a:t>
            </a:r>
            <a:r>
              <a:rPr lang="ko-KR" altLang="en-US" dirty="0"/>
              <a:t>를 통해 생성된 이미지의 픽셀의 </a:t>
            </a:r>
            <a:r>
              <a:rPr lang="en-US" altLang="ko-KR" dirty="0"/>
              <a:t>gradient </a:t>
            </a:r>
            <a:r>
              <a:rPr lang="ko-KR" altLang="en-US" dirty="0"/>
              <a:t>를 계산한다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gradient ascent </a:t>
            </a:r>
            <a:r>
              <a:rPr lang="ko-KR" altLang="en-US" dirty="0"/>
              <a:t>를 통해 이미지의 픽셀을 조금씩 업데이트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단계를 여러 번 반복한다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9819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과정을 거치면 결국 입력 텍스처와 유사한 텍스처를 만들어낼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7914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결과를 보겠습니다</a:t>
            </a:r>
            <a:r>
              <a:rPr lang="en-US" altLang="ko-KR" dirty="0"/>
              <a:t>. </a:t>
            </a:r>
            <a:r>
              <a:rPr lang="ko-KR" altLang="en-US" dirty="0"/>
              <a:t>텍스처 합성 결과가 아주 뛰어난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맨 위 이미지를 보면 네 가지의 서로 다른 입력 텍스처를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아래쪽은 </a:t>
            </a:r>
            <a:r>
              <a:rPr lang="en-US" altLang="ko-KR" dirty="0"/>
              <a:t>gram matrix </a:t>
            </a:r>
            <a:r>
              <a:rPr lang="ko-KR" altLang="en-US" dirty="0"/>
              <a:t>를 이용한 텍스처 합성을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얕은 레이어에서의 결과를 보면</a:t>
            </a:r>
            <a:r>
              <a:rPr lang="en-US" altLang="ko-KR" dirty="0"/>
              <a:t>, </a:t>
            </a:r>
            <a:r>
              <a:rPr lang="ko-KR" altLang="en-US" dirty="0"/>
              <a:t>얼룩 </a:t>
            </a:r>
            <a:r>
              <a:rPr lang="ko-KR" altLang="en-US" dirty="0" err="1"/>
              <a:t>얼룩한</a:t>
            </a:r>
            <a:r>
              <a:rPr lang="ko-KR" altLang="en-US" dirty="0"/>
              <a:t> 이미지가 색상은 잘 유지하고 있지만 공간적인 구조는 잘 살리지 못한다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레이어가 더 깊어질 수록</a:t>
            </a:r>
            <a:r>
              <a:rPr lang="en-US" altLang="ko-KR" dirty="0"/>
              <a:t>, </a:t>
            </a:r>
            <a:r>
              <a:rPr lang="ko-KR" altLang="en-US" dirty="0"/>
              <a:t>이미지의 더 큼지막한 패턴들을 아주 잘 재구성해 내는 것을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자갈이나 </a:t>
            </a:r>
            <a:r>
              <a:rPr lang="ko-KR" altLang="en-US" dirty="0" err="1"/>
              <a:t>크렌베리를</a:t>
            </a:r>
            <a:r>
              <a:rPr lang="ko-KR" altLang="en-US" dirty="0"/>
              <a:t> 보면 아주 잘 만들어졌다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보여준 고전적인 픽셀 기반의 방법과는 확연히 다른 결과들을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8867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텍스처 합성을 자갈이나 </a:t>
            </a:r>
            <a:r>
              <a:rPr lang="ko-KR" altLang="en-US" dirty="0" err="1"/>
              <a:t>크렌베리가</a:t>
            </a:r>
            <a:r>
              <a:rPr lang="ko-KR" altLang="en-US" dirty="0"/>
              <a:t> 아니라 예술작품에 적용하면 어떻게 될까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gram matrix </a:t>
            </a:r>
            <a:r>
              <a:rPr lang="ko-KR" altLang="en-US" dirty="0"/>
              <a:t>를 이용한 텍스처 합성은 그대로 가져간다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 </a:t>
            </a:r>
            <a:r>
              <a:rPr lang="en-US" altLang="ko-KR" dirty="0"/>
              <a:t>Starry night(</a:t>
            </a:r>
            <a:r>
              <a:rPr lang="ko-KR" altLang="en-US" dirty="0" err="1"/>
              <a:t>반고흐</a:t>
            </a:r>
            <a:r>
              <a:rPr lang="en-US" altLang="ko-KR" dirty="0"/>
              <a:t>) </a:t>
            </a:r>
            <a:r>
              <a:rPr lang="ko-KR" altLang="en-US" dirty="0"/>
              <a:t>나 </a:t>
            </a:r>
            <a:r>
              <a:rPr lang="en-US" altLang="ko-KR" dirty="0"/>
              <a:t>Muse(</a:t>
            </a:r>
            <a:r>
              <a:rPr lang="ko-KR" altLang="en-US" dirty="0"/>
              <a:t>피카소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텍스처 입력으로 사용하면 어떻게 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이들을 텍스처로 두고 같은 알고리즘을 수행한다</a:t>
            </a:r>
            <a:r>
              <a:rPr lang="en-US" altLang="ko-KR" dirty="0"/>
              <a:t>. </a:t>
            </a:r>
            <a:r>
              <a:rPr lang="ko-KR" altLang="en-US" dirty="0"/>
              <a:t>생성된 이미지를 보면</a:t>
            </a:r>
            <a:r>
              <a:rPr lang="en-US" altLang="ko-KR" dirty="0"/>
              <a:t>, </a:t>
            </a:r>
            <a:r>
              <a:rPr lang="ko-KR" altLang="en-US" dirty="0"/>
              <a:t>이들은 예술작품의 아주 흥미로운 부분들을 재구성해내는 경향을 알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6101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Texture synthesis </a:t>
            </a:r>
            <a:r>
              <a:rPr lang="ko-KR" altLang="en-US" dirty="0"/>
              <a:t>와 </a:t>
            </a:r>
            <a:r>
              <a:rPr lang="en-US" altLang="ko-KR" dirty="0"/>
              <a:t>feature inversion </a:t>
            </a:r>
            <a:r>
              <a:rPr lang="ko-KR" altLang="en-US" dirty="0"/>
              <a:t>을 조합하면 아주 흥미로운 일이 벌어진다</a:t>
            </a:r>
            <a:r>
              <a:rPr lang="en-US" altLang="ko-KR" dirty="0"/>
              <a:t>. </a:t>
            </a:r>
            <a:r>
              <a:rPr lang="ko-KR" altLang="en-US" dirty="0"/>
              <a:t>이 아이디어가 바로 </a:t>
            </a:r>
            <a:r>
              <a:rPr lang="en-US" altLang="ko-KR" dirty="0"/>
              <a:t>style transfer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71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결과를 보면 유사한 이미지를 잘 찾아내는 것을 볼 수 있다</a:t>
            </a:r>
            <a:r>
              <a:rPr lang="en-US" altLang="ko-KR" sz="1200" dirty="0"/>
              <a:t>.</a:t>
            </a:r>
            <a:endParaRPr lang="en-US" altLang="ko-KR" dirty="0"/>
          </a:p>
          <a:p>
            <a:r>
              <a:rPr lang="ko-KR" altLang="en-US" dirty="0"/>
              <a:t>맨 왼쪽 열이 </a:t>
            </a:r>
            <a:r>
              <a:rPr lang="en-US" altLang="ko-KR" dirty="0"/>
              <a:t>CIFAR-10 </a:t>
            </a:r>
            <a:r>
              <a:rPr lang="ko-KR" altLang="en-US" dirty="0"/>
              <a:t>으로 학습시킨 이미지이다</a:t>
            </a:r>
            <a:r>
              <a:rPr lang="en-US" altLang="ko-KR" dirty="0"/>
              <a:t>. </a:t>
            </a:r>
            <a:r>
              <a:rPr lang="ko-KR" altLang="en-US" dirty="0"/>
              <a:t>오른쪽 </a:t>
            </a:r>
            <a:r>
              <a:rPr lang="en-US" altLang="ko-KR" dirty="0"/>
              <a:t>5</a:t>
            </a:r>
            <a:r>
              <a:rPr lang="ko-KR" altLang="en-US" dirty="0"/>
              <a:t>개 이미지는 </a:t>
            </a:r>
            <a:r>
              <a:rPr lang="en-US" altLang="ko-KR" dirty="0"/>
              <a:t>test set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 행에 있는 강아지를 예로 들면</a:t>
            </a:r>
            <a:r>
              <a:rPr lang="en-US" altLang="ko-KR" dirty="0"/>
              <a:t>, </a:t>
            </a:r>
            <a:r>
              <a:rPr lang="ko-KR" altLang="en-US" dirty="0"/>
              <a:t>개가 아니더라도 픽셀 공간에서의 </a:t>
            </a:r>
            <a:r>
              <a:rPr lang="en-US" altLang="ko-KR" dirty="0"/>
              <a:t>Nearest neighbors </a:t>
            </a:r>
            <a:r>
              <a:rPr lang="ko-KR" altLang="en-US" dirty="0"/>
              <a:t>는 흰색 덩어리가 있으면 가깝다고 생각할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6246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Style transfer </a:t>
            </a:r>
            <a:r>
              <a:rPr lang="ko-KR" altLang="en-US" dirty="0"/>
              <a:t>에서는 입력이 두가지이다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Content image </a:t>
            </a:r>
            <a:r>
              <a:rPr lang="ko-KR" altLang="en-US" dirty="0"/>
              <a:t>는 네트워크에게 우리의 최종 이미지가 어떻게 생겼으면 좋겠는지 알려준다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Style image </a:t>
            </a:r>
            <a:r>
              <a:rPr lang="ko-KR" altLang="en-US" dirty="0"/>
              <a:t>는 최종 이미지의 텍스처가 </a:t>
            </a:r>
            <a:r>
              <a:rPr lang="ko-KR" altLang="en-US" dirty="0" err="1"/>
              <a:t>어땠으면</a:t>
            </a:r>
            <a:r>
              <a:rPr lang="ko-KR" altLang="en-US" dirty="0"/>
              <a:t> 좋겠는지 알려준다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최종 이미지는 </a:t>
            </a:r>
            <a:r>
              <a:rPr lang="en-US" altLang="ko-KR" dirty="0"/>
              <a:t>content image </a:t>
            </a:r>
            <a:r>
              <a:rPr lang="ko-KR" altLang="en-US" dirty="0"/>
              <a:t>의 </a:t>
            </a:r>
            <a:r>
              <a:rPr lang="en-US" altLang="ko-KR" dirty="0"/>
              <a:t>feature reconstruction loss </a:t>
            </a:r>
            <a:r>
              <a:rPr lang="ko-KR" altLang="en-US" dirty="0"/>
              <a:t>도 최소화하고 </a:t>
            </a:r>
            <a:r>
              <a:rPr lang="en-US" altLang="ko-KR" dirty="0"/>
              <a:t>style image </a:t>
            </a:r>
            <a:r>
              <a:rPr lang="ko-KR" altLang="en-US" dirty="0"/>
              <a:t>의 </a:t>
            </a:r>
            <a:r>
              <a:rPr lang="en-US" altLang="ko-KR" dirty="0"/>
              <a:t>gram matrix loss </a:t>
            </a:r>
            <a:r>
              <a:rPr lang="ko-KR" altLang="en-US" dirty="0"/>
              <a:t>도 최소화하는 방식으로 최적화하여 생성해 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두가지 </a:t>
            </a:r>
            <a:r>
              <a:rPr lang="en-US" altLang="ko-KR" dirty="0"/>
              <a:t>loss </a:t>
            </a:r>
            <a:r>
              <a:rPr lang="ko-KR" altLang="en-US" dirty="0"/>
              <a:t>를 동시에 활용하면</a:t>
            </a:r>
            <a:r>
              <a:rPr lang="en-US" altLang="ko-KR" dirty="0"/>
              <a:t>, style image </a:t>
            </a:r>
            <a:r>
              <a:rPr lang="ko-KR" altLang="en-US" dirty="0"/>
              <a:t>스러운 화풍의 </a:t>
            </a:r>
            <a:r>
              <a:rPr lang="en-US" altLang="ko-KR" dirty="0"/>
              <a:t>content image </a:t>
            </a:r>
            <a:r>
              <a:rPr lang="ko-KR" altLang="en-US" dirty="0"/>
              <a:t>가 생성된다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3771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네트워크에 </a:t>
            </a:r>
            <a:r>
              <a:rPr lang="en-US" altLang="ko-KR" dirty="0"/>
              <a:t>content </a:t>
            </a:r>
            <a:r>
              <a:rPr lang="ko-KR" altLang="en-US" dirty="0"/>
              <a:t>이미지와 </a:t>
            </a:r>
            <a:r>
              <a:rPr lang="en-US" altLang="ko-KR" dirty="0"/>
              <a:t>style </a:t>
            </a:r>
            <a:r>
              <a:rPr lang="ko-KR" altLang="en-US" dirty="0"/>
              <a:t>이미지를 네트워크에 통과시키고 </a:t>
            </a:r>
            <a:r>
              <a:rPr lang="en-US" altLang="ko-KR" dirty="0"/>
              <a:t>gram matrix </a:t>
            </a:r>
            <a:r>
              <a:rPr lang="ko-KR" altLang="en-US" dirty="0"/>
              <a:t>와 </a:t>
            </a:r>
            <a:r>
              <a:rPr lang="en-US" altLang="ko-KR" dirty="0"/>
              <a:t>feature map </a:t>
            </a:r>
            <a:r>
              <a:rPr lang="ko-KR" altLang="en-US" dirty="0"/>
              <a:t>을 계산한다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 출력 이미지는 랜덤 노이즈로 초기화 시킨다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Forward/backward </a:t>
            </a:r>
            <a:r>
              <a:rPr lang="ko-KR" altLang="en-US" dirty="0"/>
              <a:t>를 반복하여 계산하고 </a:t>
            </a:r>
            <a:r>
              <a:rPr lang="en-US" altLang="ko-KR" dirty="0"/>
              <a:t>gradient ascent </a:t>
            </a:r>
            <a:r>
              <a:rPr lang="ko-KR" altLang="en-US" dirty="0"/>
              <a:t>를 이용해서 이미지를 업데이트 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6103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수백 번 정도 반복하면 아주 아름다운 이미지를 얻을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336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강사님 </a:t>
            </a:r>
            <a:r>
              <a:rPr lang="en-US" altLang="ko-KR" dirty="0" err="1"/>
              <a:t>github</a:t>
            </a:r>
            <a:r>
              <a:rPr lang="ko-KR" altLang="en-US" dirty="0"/>
              <a:t>에 실제로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2227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Style transfer </a:t>
            </a:r>
            <a:r>
              <a:rPr lang="ko-KR" altLang="en-US" dirty="0"/>
              <a:t>에서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파라미터도 자유롭게 조정할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Style loss </a:t>
            </a:r>
            <a:r>
              <a:rPr lang="ko-KR" altLang="en-US" dirty="0"/>
              <a:t>와 </a:t>
            </a:r>
            <a:r>
              <a:rPr lang="en-US" altLang="ko-KR" dirty="0"/>
              <a:t>content loss </a:t>
            </a:r>
            <a:r>
              <a:rPr lang="ko-KR" altLang="en-US" dirty="0"/>
              <a:t>의 </a:t>
            </a:r>
            <a:r>
              <a:rPr lang="en-US" altLang="ko-KR" dirty="0"/>
              <a:t>joint loss </a:t>
            </a:r>
            <a:r>
              <a:rPr lang="ko-KR" altLang="en-US" dirty="0"/>
              <a:t>이기 때문이다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Style loss </a:t>
            </a:r>
            <a:r>
              <a:rPr lang="ko-KR" altLang="en-US" dirty="0"/>
              <a:t>와 </a:t>
            </a:r>
            <a:r>
              <a:rPr lang="en-US" altLang="ko-KR" dirty="0"/>
              <a:t>content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 간의 가중치를 조절하면</a:t>
            </a:r>
            <a:r>
              <a:rPr lang="en-US" altLang="ko-KR" dirty="0"/>
              <a:t>, </a:t>
            </a:r>
            <a:r>
              <a:rPr lang="ko-KR" altLang="en-US" dirty="0"/>
              <a:t>내가 어디에 더 집중해서 만들 것인지를 조절할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8698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다른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파라미터도 존재한다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gram matrix </a:t>
            </a:r>
            <a:r>
              <a:rPr lang="ko-KR" altLang="en-US" dirty="0"/>
              <a:t>를 계산하기 전에 </a:t>
            </a:r>
            <a:r>
              <a:rPr lang="en-US" altLang="ko-KR" dirty="0"/>
              <a:t>style image </a:t>
            </a:r>
            <a:r>
              <a:rPr lang="ko-KR" altLang="en-US" dirty="0"/>
              <a:t>를 </a:t>
            </a:r>
            <a:r>
              <a:rPr lang="en-US" altLang="ko-KR" dirty="0"/>
              <a:t>resizing </a:t>
            </a:r>
            <a:r>
              <a:rPr lang="ko-KR" altLang="en-US" dirty="0"/>
              <a:t>해서 넣어준다면 </a:t>
            </a:r>
            <a:r>
              <a:rPr lang="en-US" altLang="ko-KR" dirty="0"/>
              <a:t>style image </a:t>
            </a:r>
            <a:r>
              <a:rPr lang="ko-KR" altLang="en-US" dirty="0"/>
              <a:t>로부터 재구성된 특징들의 스케일을 마음대로 조절할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 보이는 이미지들은 다른 것들은 전부 같은 세팅이고 </a:t>
            </a:r>
            <a:r>
              <a:rPr lang="en-US" altLang="ko-KR" dirty="0"/>
              <a:t>style image </a:t>
            </a:r>
            <a:r>
              <a:rPr lang="ko-KR" altLang="en-US" dirty="0"/>
              <a:t>의 사이즈만 달라진 경우이다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Style image </a:t>
            </a:r>
            <a:r>
              <a:rPr lang="ko-KR" altLang="en-US" dirty="0"/>
              <a:t>의 사이즈를 조절하는 것이 조절할 수 있는 또 하나의 축이 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6326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여러 장의 </a:t>
            </a:r>
            <a:r>
              <a:rPr lang="en-US" altLang="ko-KR" dirty="0"/>
              <a:t>style images </a:t>
            </a:r>
            <a:r>
              <a:rPr lang="ko-KR" altLang="en-US" dirty="0"/>
              <a:t>를 가지고 </a:t>
            </a:r>
            <a:r>
              <a:rPr lang="en-US" altLang="ko-KR" dirty="0"/>
              <a:t>style transfer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할 수도 있다</a:t>
            </a:r>
            <a:r>
              <a:rPr lang="en-US" altLang="ko-KR" dirty="0"/>
              <a:t>.  </a:t>
            </a:r>
            <a:r>
              <a:rPr lang="ko-KR" altLang="en-US" dirty="0"/>
              <a:t>동시에 여러 </a:t>
            </a:r>
            <a:r>
              <a:rPr lang="en-US" altLang="ko-KR" dirty="0"/>
              <a:t>style loss </a:t>
            </a:r>
            <a:r>
              <a:rPr lang="ko-KR" altLang="en-US" dirty="0"/>
              <a:t>의 </a:t>
            </a:r>
            <a:r>
              <a:rPr lang="en-US" altLang="ko-KR" dirty="0"/>
              <a:t>gram matrix </a:t>
            </a:r>
            <a:r>
              <a:rPr lang="ko-KR" altLang="en-US" dirty="0"/>
              <a:t>를 계산하는 것이다</a:t>
            </a:r>
            <a:r>
              <a:rPr lang="en-US" altLang="ko-KR" dirty="0"/>
              <a:t>. </a:t>
            </a:r>
            <a:r>
              <a:rPr lang="ko-KR" altLang="en-US" dirty="0"/>
              <a:t>결과도 아주 좋다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9570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이미지는 </a:t>
            </a:r>
            <a:r>
              <a:rPr lang="en-US" altLang="ko-KR" dirty="0"/>
              <a:t>starry night </a:t>
            </a:r>
            <a:r>
              <a:rPr lang="ko-KR" altLang="en-US" dirty="0"/>
              <a:t>로 </a:t>
            </a:r>
            <a:r>
              <a:rPr lang="ko-KR" altLang="en-US" dirty="0" err="1"/>
              <a:t>랜더링</a:t>
            </a:r>
            <a:r>
              <a:rPr lang="ko-KR" altLang="en-US" dirty="0"/>
              <a:t> 된 </a:t>
            </a:r>
            <a:r>
              <a:rPr lang="en-US" altLang="ko-KR" dirty="0"/>
              <a:t>4k Stanford</a:t>
            </a:r>
            <a:r>
              <a:rPr lang="ko-KR" altLang="en-US" dirty="0"/>
              <a:t> 이미지이다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7807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이는 동일한 </a:t>
            </a:r>
            <a:r>
              <a:rPr lang="en-US" altLang="ko-KR" dirty="0"/>
              <a:t>content image </a:t>
            </a:r>
            <a:r>
              <a:rPr lang="ko-KR" altLang="en-US" dirty="0"/>
              <a:t>를 가지고 다른 </a:t>
            </a:r>
            <a:r>
              <a:rPr lang="en-US" altLang="ko-KR" dirty="0"/>
              <a:t>style image </a:t>
            </a:r>
            <a:r>
              <a:rPr lang="ko-KR" altLang="en-US" dirty="0"/>
              <a:t>를 적용한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6468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또다른 재미있는 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Style transfer </a:t>
            </a:r>
            <a:r>
              <a:rPr lang="ko-KR" altLang="en-US" dirty="0"/>
              <a:t>와 </a:t>
            </a:r>
            <a:r>
              <a:rPr lang="en-US" altLang="ko-KR" dirty="0"/>
              <a:t>deep dream </a:t>
            </a:r>
            <a:r>
              <a:rPr lang="ko-KR" altLang="en-US" dirty="0"/>
              <a:t>을 조합해 볼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Content loss + style loss + </a:t>
            </a:r>
            <a:r>
              <a:rPr lang="en-US" altLang="ko-KR" dirty="0" err="1"/>
              <a:t>deepdream</a:t>
            </a:r>
            <a:r>
              <a:rPr lang="en-US" altLang="ko-KR" dirty="0"/>
              <a:t> loss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조합하는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다음과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개 달팽이</a:t>
            </a:r>
            <a:r>
              <a:rPr lang="en-US" altLang="ko-KR" dirty="0"/>
              <a:t>＂</a:t>
            </a:r>
            <a:r>
              <a:rPr lang="ko-KR" altLang="en-US" dirty="0"/>
              <a:t>가 사방에 퍼져 있는 반 고흐</a:t>
            </a:r>
            <a:r>
              <a:rPr lang="en-US" altLang="ko-KR" dirty="0"/>
              <a:t> </a:t>
            </a:r>
            <a:r>
              <a:rPr lang="ko-KR" altLang="en-US" dirty="0"/>
              <a:t>그림이다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01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왼쪽열은 </a:t>
            </a:r>
            <a:r>
              <a:rPr lang="en-US" altLang="ko-KR" dirty="0"/>
              <a:t>ImageNet Classification Dataset </a:t>
            </a:r>
            <a:r>
              <a:rPr lang="ko-KR" altLang="en-US" dirty="0"/>
              <a:t>의 </a:t>
            </a:r>
            <a:r>
              <a:rPr lang="en-US" altLang="ko-KR" dirty="0"/>
              <a:t>Test set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나머지 열 들은 </a:t>
            </a:r>
            <a:r>
              <a:rPr lang="en-US" altLang="ko-KR" dirty="0"/>
              <a:t>AlexNet </a:t>
            </a:r>
            <a:r>
              <a:rPr lang="ko-KR" altLang="en-US" dirty="0"/>
              <a:t>의 </a:t>
            </a:r>
            <a:r>
              <a:rPr lang="en-US" altLang="ko-KR" dirty="0"/>
              <a:t>4096-dim </a:t>
            </a:r>
            <a:r>
              <a:rPr lang="ko-KR" altLang="en-US" dirty="0"/>
              <a:t>특징벡터에서 계산한 </a:t>
            </a:r>
            <a:r>
              <a:rPr lang="en-US" altLang="ko-KR" dirty="0"/>
              <a:t>nearest neighbors </a:t>
            </a:r>
            <a:r>
              <a:rPr lang="ko-KR" altLang="en-US" dirty="0"/>
              <a:t>결과이다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결과를 보면 확실히 픽셀 공간에서의 </a:t>
            </a:r>
            <a:r>
              <a:rPr lang="en-US" altLang="ko-KR" dirty="0"/>
              <a:t>nearest neighbors </a:t>
            </a:r>
            <a:r>
              <a:rPr lang="ko-KR" altLang="en-US" dirty="0"/>
              <a:t>와는 아주 다르다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 줄의 코끼리 예제를 살펴보자</a:t>
            </a:r>
            <a:r>
              <a:rPr lang="en-US" altLang="ko-KR" dirty="0"/>
              <a:t>. </a:t>
            </a:r>
            <a:r>
              <a:rPr lang="ko-KR" altLang="en-US" dirty="0"/>
              <a:t>코끼리는 왼쪽에 서있고 그 뒤에는 풀밭이 있다</a:t>
            </a:r>
            <a:r>
              <a:rPr lang="en-US" altLang="ko-KR" dirty="0"/>
              <a:t>. </a:t>
            </a:r>
            <a:r>
              <a:rPr lang="ko-KR" altLang="en-US" dirty="0"/>
              <a:t>테스트 셋의 </a:t>
            </a:r>
            <a:r>
              <a:rPr lang="en-US" altLang="ko-KR" dirty="0"/>
              <a:t>3</a:t>
            </a:r>
            <a:r>
              <a:rPr lang="ko-KR" altLang="en-US" dirty="0"/>
              <a:t>번째로 가까운 이미지를 살펴보면 코끼리가 오른쪽에 서있다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코끼리가 왼편에 서 있는 이미지와 오른편에 서 있는 이미지의 픽셀 값은 완전히 다를 것이다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이 결과는 매우 흥미롭다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서로 픽셀 값의 차이는 커도</a:t>
            </a:r>
            <a:r>
              <a:rPr lang="en-US" altLang="ko-KR" sz="1200" dirty="0"/>
              <a:t>, </a:t>
            </a:r>
            <a:r>
              <a:rPr lang="ko-KR" altLang="en-US" sz="1200" dirty="0"/>
              <a:t>네트워크가 학습한 특징 공간 내에서는 아주 유사한 특성을 지닌다는 것을 알 수 있다</a:t>
            </a:r>
            <a:r>
              <a:rPr lang="en-US" altLang="ko-KR" sz="120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en-US" altLang="ko-KR" dirty="0"/>
              <a:t>Nearest neighbor </a:t>
            </a:r>
            <a:r>
              <a:rPr lang="ko-KR" altLang="en-US" dirty="0"/>
              <a:t>를 통한 시각화 기법은 어떤 일이 일어나는지 살펴보기에 아주 좋다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1537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Neural style transfer </a:t>
            </a:r>
            <a:r>
              <a:rPr lang="ko-KR" altLang="en-US" dirty="0"/>
              <a:t>은 단점이 존재한다</a:t>
            </a:r>
            <a:r>
              <a:rPr lang="en-US" altLang="ko-KR" dirty="0"/>
              <a:t>. </a:t>
            </a:r>
            <a:r>
              <a:rPr lang="ko-KR" altLang="en-US" dirty="0"/>
              <a:t>바로 매우 느리다는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이거에 대한 해결책은 또다른 </a:t>
            </a:r>
            <a:r>
              <a:rPr lang="en-US" altLang="ko-KR" dirty="0"/>
              <a:t>neural network </a:t>
            </a:r>
            <a:r>
              <a:rPr lang="ko-KR" altLang="en-US" dirty="0"/>
              <a:t>를 </a:t>
            </a:r>
            <a:r>
              <a:rPr lang="en-US" altLang="ko-KR" dirty="0"/>
              <a:t>style transfer </a:t>
            </a:r>
            <a:r>
              <a:rPr lang="ko-KR" altLang="en-US" dirty="0"/>
              <a:t>에 사용하는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2539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애초에 </a:t>
            </a:r>
            <a:r>
              <a:rPr lang="en-US" altLang="ko-KR" dirty="0"/>
              <a:t>style image </a:t>
            </a:r>
            <a:r>
              <a:rPr lang="ko-KR" altLang="en-US" dirty="0"/>
              <a:t>를 고정시켜 놓는다</a:t>
            </a:r>
            <a:r>
              <a:rPr lang="en-US" altLang="ko-KR" dirty="0"/>
              <a:t>. </a:t>
            </a:r>
            <a:r>
              <a:rPr lang="ko-KR" altLang="en-US" dirty="0"/>
              <a:t>이 경우 </a:t>
            </a:r>
            <a:r>
              <a:rPr lang="en-US" altLang="ko-KR" dirty="0"/>
              <a:t>starry night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 방법은 합성하고자 하는 이미지의 최적화를 전부 수행하는 것이 아니라 </a:t>
            </a:r>
            <a:r>
              <a:rPr lang="en-US" altLang="ko-KR" dirty="0">
                <a:solidFill>
                  <a:srgbClr val="FF0000"/>
                </a:solidFill>
              </a:rPr>
              <a:t>content image </a:t>
            </a:r>
            <a:r>
              <a:rPr lang="ko-KR" altLang="en-US" dirty="0">
                <a:solidFill>
                  <a:srgbClr val="FF0000"/>
                </a:solidFill>
              </a:rPr>
              <a:t>만을 입력으로 받아서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결과를 출력할 수 있는 단일 네트워크를 학습시키는 방법이다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네트워크의 학습 시에는 </a:t>
            </a:r>
            <a:r>
              <a:rPr lang="en-US" altLang="ko-KR" dirty="0"/>
              <a:t>content loss </a:t>
            </a:r>
            <a:r>
              <a:rPr lang="ko-KR" altLang="en-US" dirty="0"/>
              <a:t>와 </a:t>
            </a:r>
            <a:r>
              <a:rPr lang="en-US" altLang="ko-KR" dirty="0"/>
              <a:t>style loss </a:t>
            </a:r>
            <a:r>
              <a:rPr lang="ko-KR" altLang="en-US" dirty="0"/>
              <a:t>를 동시에 학습시키고 네트워크의 가중치를 업데이트 한다</a:t>
            </a:r>
            <a:r>
              <a:rPr lang="en-US" altLang="ko-KR" dirty="0"/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Roboto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학습은 오래 걸릴 수 있으나 그 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content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Roboto"/>
              </a:rPr>
              <a:t>이미지를 네트워크에 통과시키면 결과가 바로 나오게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Roboto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1553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러시아에서 나온 유사한 논문이다</a:t>
            </a:r>
            <a:r>
              <a:rPr lang="en-US" altLang="ko-KR" dirty="0"/>
              <a:t>. </a:t>
            </a:r>
            <a:r>
              <a:rPr lang="ko-KR" altLang="en-US" dirty="0"/>
              <a:t>결과가 좋다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6958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알고리즘을 조금 변형한 방법도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2194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방법은 네트워크 중간에 </a:t>
            </a:r>
            <a:r>
              <a:rPr lang="en-US" altLang="ko-KR" dirty="0"/>
              <a:t>batch norm </a:t>
            </a:r>
            <a:r>
              <a:rPr lang="ko-KR" altLang="en-US" dirty="0"/>
              <a:t>이 들어간다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7149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이 논문에서는 </a:t>
            </a:r>
            <a:r>
              <a:rPr lang="en-US" altLang="ko-KR" dirty="0"/>
              <a:t>batch norm </a:t>
            </a:r>
            <a:r>
              <a:rPr lang="ko-KR" altLang="en-US" dirty="0"/>
              <a:t>대신에 </a:t>
            </a:r>
            <a:r>
              <a:rPr lang="en-US" altLang="ko-KR" dirty="0"/>
              <a:t>instance norm </a:t>
            </a:r>
            <a:r>
              <a:rPr lang="ko-KR" altLang="en-US" dirty="0"/>
              <a:t>을 사용해서 더 좋은 결과를 끌어냈다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 말씀드린 방식들의 단점이 있다면 네트워크 하나당 하나의 </a:t>
            </a:r>
            <a:r>
              <a:rPr lang="en-US" altLang="ko-KR" dirty="0"/>
              <a:t>style transfer </a:t>
            </a:r>
            <a:r>
              <a:rPr lang="ko-KR" altLang="en-US" dirty="0"/>
              <a:t>밖에 할 수 없다는 점이다</a:t>
            </a:r>
            <a:r>
              <a:rPr lang="en-US" altLang="ko-KR" dirty="0"/>
              <a:t>. </a:t>
            </a:r>
            <a:r>
              <a:rPr lang="ko-KR" altLang="en-US" dirty="0"/>
              <a:t>다양한 </a:t>
            </a:r>
            <a:r>
              <a:rPr lang="en-US" altLang="ko-KR" dirty="0"/>
              <a:t>style </a:t>
            </a:r>
            <a:r>
              <a:rPr lang="ko-KR" altLang="en-US" dirty="0"/>
              <a:t>을 위해서 서로 다른 네트워크를 만드는 일은 상당히 비용이 큰 작업이다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1144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방법은</a:t>
            </a:r>
            <a:r>
              <a:rPr lang="en-US" altLang="ko-KR" dirty="0"/>
              <a:t> </a:t>
            </a:r>
            <a:r>
              <a:rPr lang="ko-KR" altLang="en-US" dirty="0"/>
              <a:t>하나의 네트워크만 학습시켜서 다양한 </a:t>
            </a:r>
            <a:r>
              <a:rPr lang="en-US" altLang="ko-KR" dirty="0"/>
              <a:t>style result </a:t>
            </a:r>
            <a:r>
              <a:rPr lang="ko-KR" altLang="en-US" dirty="0"/>
              <a:t>를 만들어낼 수 있는 방법이다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네트워크 입력으로 </a:t>
            </a:r>
            <a:r>
              <a:rPr lang="en-US" altLang="ko-KR" dirty="0"/>
              <a:t>content image </a:t>
            </a:r>
            <a:r>
              <a:rPr lang="ko-KR" altLang="en-US" dirty="0"/>
              <a:t>와 </a:t>
            </a:r>
            <a:r>
              <a:rPr lang="en-US" altLang="ko-KR" dirty="0"/>
              <a:t>style image </a:t>
            </a:r>
            <a:r>
              <a:rPr lang="ko-KR" altLang="en-US" dirty="0"/>
              <a:t>를 동시에 넣는 방식을 통해서 다양한 스타일을 만들어낼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7717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 슬라이드와 동일한 알고리즘을 사용해서 하나의 네트워크 만으로 실시간 </a:t>
            </a:r>
            <a:r>
              <a:rPr lang="en-US" altLang="ko-KR" dirty="0"/>
              <a:t>style blending </a:t>
            </a:r>
            <a:r>
              <a:rPr lang="ko-KR" altLang="en-US" dirty="0"/>
              <a:t>또한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 가지 서로 다른 </a:t>
            </a:r>
            <a:r>
              <a:rPr lang="en-US" altLang="ko-KR" dirty="0"/>
              <a:t>style </a:t>
            </a:r>
            <a:r>
              <a:rPr lang="ko-KR" altLang="en-US" dirty="0"/>
              <a:t>을 학습시키면 이 네가지 </a:t>
            </a:r>
            <a:r>
              <a:rPr lang="en-US" altLang="ko-KR" dirty="0"/>
              <a:t>style </a:t>
            </a:r>
            <a:r>
              <a:rPr lang="ko-KR" altLang="en-US" dirty="0"/>
              <a:t>을 섞어버릴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종류의 </a:t>
            </a:r>
            <a:r>
              <a:rPr lang="en-US" altLang="ko-KR" dirty="0"/>
              <a:t>real-time style transfer </a:t>
            </a:r>
            <a:r>
              <a:rPr lang="ko-KR" altLang="en-US" dirty="0"/>
              <a:t>방법들은 아주 다양한 응용이 가능하며 실제로 많이 사용되고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11080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activation </a:t>
            </a:r>
            <a:r>
              <a:rPr lang="ko-KR" altLang="en-US" dirty="0"/>
              <a:t>기반의 방법들이 있다</a:t>
            </a:r>
            <a:r>
              <a:rPr lang="en-US" altLang="ko-KR" dirty="0"/>
              <a:t>. </a:t>
            </a:r>
            <a:r>
              <a:rPr lang="ko-KR" altLang="en-US" dirty="0" err="1"/>
              <a:t>블라블라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values</a:t>
            </a:r>
            <a:r>
              <a:rPr lang="ko-KR" altLang="en-US" dirty="0"/>
              <a:t> 를 기반으로 해당 특징이 무엇을 찾고 있는지를 이해하는 방법이었다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또한 </a:t>
            </a:r>
            <a:r>
              <a:rPr lang="en-US" altLang="ko-KR" dirty="0"/>
              <a:t>gradient </a:t>
            </a:r>
            <a:r>
              <a:rPr lang="ko-KR" altLang="en-US" dirty="0"/>
              <a:t>기반의 방법도 배웠다</a:t>
            </a:r>
            <a:r>
              <a:rPr lang="en-US" altLang="ko-KR" dirty="0"/>
              <a:t>. Gradients </a:t>
            </a:r>
            <a:r>
              <a:rPr lang="ko-KR" altLang="en-US" dirty="0"/>
              <a:t>를 이용해서 새로운 이미지를 만들어내는 방법이었다</a:t>
            </a:r>
            <a:r>
              <a:rPr lang="en-US" altLang="ko-KR" dirty="0"/>
              <a:t>. </a:t>
            </a:r>
            <a:r>
              <a:rPr lang="ko-KR" altLang="en-US" dirty="0" err="1"/>
              <a:t>블라블라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아주 멋있는 이미지들을 생성해내는 </a:t>
            </a:r>
            <a:r>
              <a:rPr lang="en-US" altLang="ko-KR" dirty="0" err="1"/>
              <a:t>deepdream</a:t>
            </a:r>
            <a:r>
              <a:rPr lang="en-US" altLang="ko-KR" dirty="0"/>
              <a:t>/style transfer </a:t>
            </a:r>
            <a:r>
              <a:rPr lang="ko-KR" altLang="en-US" dirty="0"/>
              <a:t>를 알아보았다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33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D2361-7330-4453-9C06-F03F93142A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94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31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56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18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58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81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4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97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69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21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96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2A52A-2857-4C46-AF5E-2241DBCFB633}" type="datetimeFigureOut">
              <a:rPr lang="ko-KR" altLang="en-US" smtClean="0"/>
              <a:t>2020-08-18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079B4-97D6-4A5A-8CCF-CE8C179168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1901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15678-B340-44E8-964C-BFE1AC4FD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1735"/>
            <a:ext cx="9144000" cy="165453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Lecture 12</a:t>
            </a:r>
            <a:br>
              <a:rPr lang="en-US" altLang="ko-KR" dirty="0"/>
            </a:br>
            <a:r>
              <a:rPr lang="en-US" altLang="ko-KR" dirty="0"/>
              <a:t>Visualizing and Understanding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49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E3A50-830B-4100-993B-8B8F9A94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359" y="2766218"/>
            <a:ext cx="6307282" cy="1325563"/>
          </a:xfrm>
        </p:spPr>
        <p:txBody>
          <a:bodyPr/>
          <a:lstStyle/>
          <a:p>
            <a:r>
              <a:rPr lang="en-US" altLang="ko-KR" dirty="0"/>
              <a:t>1.2. Visualize Feature</a:t>
            </a:r>
            <a:r>
              <a:rPr lang="ko-KR" altLang="en-US" dirty="0"/>
              <a:t> </a:t>
            </a:r>
            <a:r>
              <a:rPr lang="en-US" altLang="ko-KR" dirty="0"/>
              <a:t>maps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58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7B361-D2BA-4010-84BF-EFEE15B5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Last Layer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F7A08A-5F7D-4086-B2D1-EEB78BE0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228" y="1201316"/>
            <a:ext cx="3494693" cy="52915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76436C-B231-401C-B25B-538294DB6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21" y="3429000"/>
            <a:ext cx="6636865" cy="215562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8EB095E-A48E-4E3D-80AF-98FFCD36E8DA}"/>
              </a:ext>
            </a:extLst>
          </p:cNvPr>
          <p:cNvCxnSpPr>
            <a:cxnSpLocks/>
          </p:cNvCxnSpPr>
          <p:nvPr/>
        </p:nvCxnSpPr>
        <p:spPr>
          <a:xfrm flipH="1">
            <a:off x="3929743" y="1872343"/>
            <a:ext cx="3929365" cy="1415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1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4815C-6F60-4156-9072-779D68DF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Last</a:t>
            </a:r>
            <a:r>
              <a:rPr lang="ko-KR" altLang="en-US" dirty="0"/>
              <a:t> </a:t>
            </a:r>
            <a:r>
              <a:rPr lang="en-US" altLang="ko-KR" dirty="0"/>
              <a:t>Layer : Nearest Neighbors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3F00A5-5822-464C-9710-E32AC01FD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" t="22197" r="65605" b="16798"/>
          <a:stretch/>
        </p:blipFill>
        <p:spPr>
          <a:xfrm>
            <a:off x="838200" y="2066217"/>
            <a:ext cx="3796841" cy="3554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594EA-2D91-4274-97D2-0E7D0CA9F727}"/>
              </a:ext>
            </a:extLst>
          </p:cNvPr>
          <p:cNvSpPr txBox="1"/>
          <p:nvPr/>
        </p:nvSpPr>
        <p:spPr>
          <a:xfrm>
            <a:off x="4807681" y="2319816"/>
            <a:ext cx="6997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Lecture</a:t>
            </a:r>
            <a:r>
              <a:rPr lang="ko-KR" altLang="en-US" sz="2400" dirty="0"/>
              <a:t> </a:t>
            </a:r>
            <a:r>
              <a:rPr lang="en-US" altLang="ko-KR" sz="2400" dirty="0"/>
              <a:t>2, CIFAR-10 </a:t>
            </a:r>
            <a:r>
              <a:rPr lang="ko-KR" altLang="en-US" sz="2400" dirty="0"/>
              <a:t>데이터들의 </a:t>
            </a:r>
            <a:r>
              <a:rPr lang="en-US" altLang="ko-KR" sz="2400" dirty="0"/>
              <a:t>“</a:t>
            </a:r>
            <a:r>
              <a:rPr lang="ko-KR" altLang="en-US" sz="2400" dirty="0"/>
              <a:t> </a:t>
            </a:r>
            <a:r>
              <a:rPr lang="en-US" altLang="ko-KR" sz="2400" dirty="0"/>
              <a:t>image pixel space“ </a:t>
            </a:r>
            <a:r>
              <a:rPr lang="ko-KR" altLang="en-US" sz="2400" dirty="0"/>
              <a:t>에서의 </a:t>
            </a:r>
            <a:r>
              <a:rPr lang="en-US" altLang="ko-KR" sz="2400" dirty="0"/>
              <a:t>Nearest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이와 같이 거리가 가까운 이미지들을 시각화해보는 방법도 시각화 기법이 될 수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812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4AC247-EF0E-47CE-BA9F-24A3236B1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" t="2553" r="1615" b="2365"/>
          <a:stretch/>
        </p:blipFill>
        <p:spPr>
          <a:xfrm>
            <a:off x="304300" y="680357"/>
            <a:ext cx="7402286" cy="5497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804D2E-D189-4802-90E1-90357EB2568B}"/>
              </a:ext>
            </a:extLst>
          </p:cNvPr>
          <p:cNvSpPr txBox="1"/>
          <p:nvPr/>
        </p:nvSpPr>
        <p:spPr>
          <a:xfrm>
            <a:off x="7827724" y="2767280"/>
            <a:ext cx="417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CNN</a:t>
            </a:r>
            <a:r>
              <a:rPr lang="ko-KR" altLang="en-US" sz="2000" dirty="0"/>
              <a:t> 에서 나온 </a:t>
            </a:r>
            <a:r>
              <a:rPr lang="en-US" altLang="ko-KR" sz="2000" dirty="0"/>
              <a:t>4096-dimentional</a:t>
            </a:r>
            <a:r>
              <a:rPr lang="ko-KR" altLang="en-US" sz="2000" dirty="0"/>
              <a:t> </a:t>
            </a:r>
            <a:r>
              <a:rPr lang="en-US" altLang="ko-KR" sz="2000" dirty="0"/>
              <a:t>feature vector space </a:t>
            </a:r>
            <a:r>
              <a:rPr lang="ko-KR" altLang="en-US" sz="2000" dirty="0"/>
              <a:t>에서 </a:t>
            </a:r>
            <a:r>
              <a:rPr lang="en-US" altLang="ko-KR" sz="2000" dirty="0"/>
              <a:t>nearest neighbors </a:t>
            </a:r>
            <a:r>
              <a:rPr lang="ko-KR" altLang="en-US" sz="2000" dirty="0"/>
              <a:t>를 계산한 것이다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B7E5D-EB8C-42EA-9B70-C3F30C00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9" y="6448475"/>
            <a:ext cx="54578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8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DCC45-FCEF-44D0-8638-D932AEE6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Last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Dimensionality</a:t>
            </a:r>
            <a:r>
              <a:rPr lang="ko-KR" altLang="en-US" dirty="0"/>
              <a:t> </a:t>
            </a:r>
            <a:r>
              <a:rPr lang="en-US" altLang="ko-KR" dirty="0"/>
              <a:t>Reduction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1D1110-6A87-4FCA-9477-E5A93687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370"/>
            <a:ext cx="10515600" cy="3541897"/>
          </a:xfrm>
        </p:spPr>
        <p:txBody>
          <a:bodyPr>
            <a:normAutofit/>
          </a:bodyPr>
          <a:lstStyle/>
          <a:p>
            <a:r>
              <a:rPr lang="en-US" altLang="ko-KR" dirty="0"/>
              <a:t>4096 </a:t>
            </a:r>
            <a:r>
              <a:rPr lang="ko-KR" altLang="en-US" dirty="0"/>
              <a:t>차원의 </a:t>
            </a:r>
            <a:r>
              <a:rPr lang="en-US" altLang="ko-KR" dirty="0"/>
              <a:t>FC7 feature vectors 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차원으로 차원 축소한 것을 시각화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차원을 축소하기 위해 사용하는 알고리즘</a:t>
            </a:r>
            <a:endParaRPr lang="en-US" altLang="ko-KR" dirty="0"/>
          </a:p>
          <a:p>
            <a:pPr lvl="1"/>
            <a:r>
              <a:rPr lang="en-US" altLang="ko-KR" dirty="0"/>
              <a:t>PCA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4096-dim </a:t>
            </a:r>
            <a:r>
              <a:rPr lang="ko-KR" altLang="en-US" dirty="0"/>
              <a:t>과 같은 고차원 특징 벡터들을 </a:t>
            </a:r>
            <a:r>
              <a:rPr lang="en-US" altLang="ko-KR" dirty="0"/>
              <a:t>2-dim </a:t>
            </a:r>
            <a:r>
              <a:rPr lang="ko-KR" altLang="en-US" dirty="0"/>
              <a:t>으로 압축시키는 기법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 방법을 통해서 특징 공간을 조금 더 직접적으로 시각화 시킬 수 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t-SNE(t-distributed stochastic neighbor embeddings)</a:t>
            </a:r>
          </a:p>
          <a:p>
            <a:pPr lvl="2"/>
            <a:r>
              <a:rPr lang="en-US" altLang="ko-KR" dirty="0"/>
              <a:t>PCA </a:t>
            </a:r>
            <a:r>
              <a:rPr lang="ko-KR" altLang="en-US" dirty="0"/>
              <a:t>보다 더 강력한 알고리즘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501F46-254D-4D62-95BE-8AC62A40E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511" y="2488077"/>
            <a:ext cx="2002543" cy="30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1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DD71FF1-0185-435D-A2E8-7BD351492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0" b="2422"/>
          <a:stretch/>
        </p:blipFill>
        <p:spPr>
          <a:xfrm>
            <a:off x="590072" y="1922386"/>
            <a:ext cx="3838575" cy="3558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D2DD77-DF09-44CA-B842-9C0CC2954B1C}"/>
              </a:ext>
            </a:extLst>
          </p:cNvPr>
          <p:cNvSpPr txBox="1"/>
          <p:nvPr/>
        </p:nvSpPr>
        <p:spPr>
          <a:xfrm>
            <a:off x="1576325" y="629736"/>
            <a:ext cx="9039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t-SNE </a:t>
            </a:r>
            <a:r>
              <a:rPr lang="ko-KR" altLang="en-US" sz="3200" dirty="0"/>
              <a:t>예시 </a:t>
            </a:r>
            <a:r>
              <a:rPr lang="en-US" altLang="ko-KR" sz="3200" dirty="0"/>
              <a:t>: MNIST </a:t>
            </a:r>
            <a:r>
              <a:rPr lang="ko-KR" altLang="en-US" sz="3200" dirty="0"/>
              <a:t>를 </a:t>
            </a:r>
            <a:r>
              <a:rPr lang="en-US" altLang="ko-KR" sz="3200" dirty="0"/>
              <a:t>t-SNE </a:t>
            </a:r>
            <a:r>
              <a:rPr lang="ko-KR" altLang="en-US" sz="3200" dirty="0"/>
              <a:t>를 통해 시각화 한 모습</a:t>
            </a:r>
            <a:endParaRPr lang="en-US" altLang="ko-KR" sz="3200" dirty="0"/>
          </a:p>
          <a:p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7F688-5E05-4CE9-9A96-B568FE7863D3}"/>
              </a:ext>
            </a:extLst>
          </p:cNvPr>
          <p:cNvSpPr txBox="1"/>
          <p:nvPr/>
        </p:nvSpPr>
        <p:spPr>
          <a:xfrm>
            <a:off x="4823759" y="2362931"/>
            <a:ext cx="72001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MNIST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0</a:t>
            </a:r>
            <a:r>
              <a:rPr lang="ko-KR" altLang="en-US" sz="2000" dirty="0"/>
              <a:t>부터 </a:t>
            </a:r>
            <a:r>
              <a:rPr lang="en-US" altLang="ko-KR" sz="2000" dirty="0"/>
              <a:t>9</a:t>
            </a:r>
            <a:r>
              <a:rPr lang="ko-KR" altLang="en-US" sz="2000" dirty="0"/>
              <a:t>까지로 이루어진 손 글씨 숫자 데이터셋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각 이미지는 </a:t>
            </a:r>
            <a:r>
              <a:rPr lang="en-US" altLang="ko-KR" sz="2000" dirty="0"/>
              <a:t>gray scale 28x28 </a:t>
            </a:r>
            <a:r>
              <a:rPr lang="ko-KR" altLang="en-US" sz="2000" dirty="0"/>
              <a:t>이미지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Process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t-SNE </a:t>
            </a:r>
            <a:r>
              <a:rPr lang="ko-KR" altLang="en-US" sz="2000" dirty="0"/>
              <a:t>가 </a:t>
            </a:r>
            <a:r>
              <a:rPr lang="en-US" altLang="ko-KR" sz="2000" dirty="0"/>
              <a:t>MNIST </a:t>
            </a:r>
            <a:r>
              <a:rPr lang="ko-KR" altLang="en-US" sz="2000" dirty="0"/>
              <a:t>의 </a:t>
            </a:r>
            <a:r>
              <a:rPr lang="en-US" altLang="ko-KR" sz="2000" dirty="0"/>
              <a:t>28 x 28-dim </a:t>
            </a:r>
            <a:r>
              <a:rPr lang="ko-KR" altLang="en-US" sz="2000" dirty="0"/>
              <a:t>데이터를 입력으로 받고</a:t>
            </a:r>
            <a:r>
              <a:rPr lang="en-US" altLang="ko-KR" sz="2000" dirty="0"/>
              <a:t>, 2-dim</a:t>
            </a:r>
            <a:r>
              <a:rPr lang="ko-KR" altLang="en-US" sz="2000" dirty="0"/>
              <a:t> 으로 압축한다</a:t>
            </a:r>
            <a:r>
              <a:rPr lang="en-US" altLang="ko-KR" sz="20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2-dim</a:t>
            </a:r>
            <a:r>
              <a:rPr lang="ko-KR" altLang="en-US" sz="2000" dirty="0"/>
              <a:t> 으로 압축한 결과를 통해 </a:t>
            </a:r>
            <a:r>
              <a:rPr lang="en-US" altLang="ko-KR" sz="2000" dirty="0"/>
              <a:t>MNIST </a:t>
            </a:r>
            <a:r>
              <a:rPr lang="ko-KR" altLang="en-US" sz="2000" dirty="0"/>
              <a:t>를 시각화 시킨다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84A297-ED94-47E4-9D5D-35F56DDCB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4" y="6363239"/>
            <a:ext cx="5400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4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38C14F2-B5D2-4922-9384-5F331873A7EE}"/>
              </a:ext>
            </a:extLst>
          </p:cNvPr>
          <p:cNvGrpSpPr/>
          <p:nvPr/>
        </p:nvGrpSpPr>
        <p:grpSpPr>
          <a:xfrm>
            <a:off x="1233209" y="1314891"/>
            <a:ext cx="9725582" cy="4924823"/>
            <a:chOff x="231218" y="380955"/>
            <a:chExt cx="11593637" cy="60960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91A6A1-5647-44E4-9065-4A23770AE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44" y="380955"/>
              <a:ext cx="11457711" cy="6096090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F1F38FC-9CEA-42D3-B9DE-C2498C6FC062}"/>
                </a:ext>
              </a:extLst>
            </p:cNvPr>
            <p:cNvSpPr/>
            <p:nvPr/>
          </p:nvSpPr>
          <p:spPr>
            <a:xfrm>
              <a:off x="231218" y="4127156"/>
              <a:ext cx="1807647" cy="17546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39D0735-9AFE-47A9-AA6E-502DA5746B60}"/>
                </a:ext>
              </a:extLst>
            </p:cNvPr>
            <p:cNvSpPr/>
            <p:nvPr/>
          </p:nvSpPr>
          <p:spPr>
            <a:xfrm>
              <a:off x="4041218" y="3810000"/>
              <a:ext cx="1807647" cy="17546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5A7DC50-400E-4ABF-8429-213B3F62F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600"/>
            <a:ext cx="10515600" cy="95929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이것을 </a:t>
            </a:r>
            <a:r>
              <a:rPr lang="en-US" altLang="ko-KR" dirty="0"/>
              <a:t>ImageNet </a:t>
            </a:r>
            <a:r>
              <a:rPr lang="ko-KR" altLang="en-US" dirty="0"/>
              <a:t>을 분류하려고 학습시킨 네트워크의 마지막 레이어에도 적용해볼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E99343-3493-4C54-A6D5-A48977455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" y="6314343"/>
            <a:ext cx="54578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9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A4E3D-279C-4BED-889E-044D264F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</a:t>
            </a:r>
            <a:r>
              <a:rPr lang="ko-KR" altLang="en-US" dirty="0"/>
              <a:t> </a:t>
            </a:r>
            <a:r>
              <a:rPr lang="en-US" altLang="ko-KR" dirty="0"/>
              <a:t>Activations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AB74A2-A2D6-4191-A0BE-288FFE4BA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5857"/>
            <a:ext cx="10515600" cy="906286"/>
          </a:xfrm>
        </p:spPr>
        <p:txBody>
          <a:bodyPr>
            <a:normAutofit/>
          </a:bodyPr>
          <a:lstStyle/>
          <a:p>
            <a:r>
              <a:rPr lang="ko-KR" altLang="en-US" dirty="0"/>
              <a:t>중간 레이어의 가중치를 시각화 시켜도 해석하기 쉽지 않다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Activation map </a:t>
            </a:r>
            <a:r>
              <a:rPr lang="ko-KR" altLang="en-US" dirty="0">
                <a:sym typeface="Wingdings" panose="05000000000000000000" pitchFamily="2" charset="2"/>
              </a:rPr>
              <a:t>을 시각화 시키면 일부 해석할 수 있는 것들이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342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3023B-B93A-4684-ACFE-D3DA87F6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2766218"/>
            <a:ext cx="5257800" cy="1325563"/>
          </a:xfrm>
        </p:spPr>
        <p:txBody>
          <a:bodyPr/>
          <a:lstStyle/>
          <a:p>
            <a:r>
              <a:rPr lang="en-US" altLang="ko-KR" dirty="0"/>
              <a:t>Jason </a:t>
            </a:r>
            <a:r>
              <a:rPr lang="en-US" altLang="ko-KR" dirty="0" err="1"/>
              <a:t>Yosinski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Tool?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50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739A48-7133-4918-A656-31EF6DEFE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475"/>
            <a:ext cx="6395231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361137-FDE8-4255-BE0F-446749158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851" y="0"/>
            <a:ext cx="6410149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3751C5-D709-4A03-802F-471302FE1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8000"/>
            <a:ext cx="6433583" cy="36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19A055-CC01-450E-A91B-44300CD9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826" y="3258000"/>
            <a:ext cx="641317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52837-2ACB-4603-A403-313CF94A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F973D-8D36-40B4-AEB8-E518B1FF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3900" dirty="0"/>
              <a:t>Many methods for understanding CNN representation </a:t>
            </a:r>
          </a:p>
          <a:p>
            <a:pPr lvl="1"/>
            <a:r>
              <a:rPr lang="en-US" altLang="ko-KR" sz="3900" dirty="0"/>
              <a:t>Activations</a:t>
            </a:r>
          </a:p>
          <a:p>
            <a:pPr lvl="2"/>
            <a:r>
              <a:rPr lang="en-US" altLang="ko-KR" sz="3500" dirty="0"/>
              <a:t>Nearest neighbors, Dimensionality reduction, maximal patches, occlusion</a:t>
            </a:r>
          </a:p>
          <a:p>
            <a:pPr lvl="1"/>
            <a:r>
              <a:rPr lang="en-US" altLang="ko-KR" sz="3900" dirty="0"/>
              <a:t>Gradients</a:t>
            </a:r>
          </a:p>
          <a:p>
            <a:pPr lvl="2"/>
            <a:r>
              <a:rPr lang="en-US" altLang="ko-KR" sz="3500" dirty="0"/>
              <a:t>Saliency maps, class visualization, fooling images, feature inversion</a:t>
            </a:r>
          </a:p>
          <a:p>
            <a:pPr lvl="1"/>
            <a:r>
              <a:rPr lang="en-US" altLang="ko-KR" sz="3900" dirty="0"/>
              <a:t>Fun</a:t>
            </a:r>
          </a:p>
          <a:p>
            <a:pPr lvl="2"/>
            <a:r>
              <a:rPr lang="en-US" altLang="ko-KR" sz="3500" dirty="0" err="1"/>
              <a:t>DeepDream</a:t>
            </a:r>
            <a:r>
              <a:rPr lang="en-US" altLang="ko-KR" sz="3500" dirty="0"/>
              <a:t>, Style transfer</a:t>
            </a:r>
          </a:p>
          <a:p>
            <a:pPr lvl="2"/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02971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5CEE5E-2A4D-4DCB-874E-3729535E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" y="127410"/>
            <a:ext cx="6095441" cy="3417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7D1A0E-53CD-43CC-9257-F21A27226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386" y="127410"/>
            <a:ext cx="6095441" cy="34292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33A2C0-D976-4B99-8240-C38813139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152" y="3606201"/>
            <a:ext cx="5632467" cy="31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8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C23550-47DF-4EC3-AD2C-02A68621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9000"/>
            <a:ext cx="6096936" cy="34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6D2831-6B04-4352-ADCB-227FC8C33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19000"/>
            <a:ext cx="6096936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0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DAF8A0-057D-40E0-88A5-4B6AA1EC0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" t="4614" r="4465" b="4075"/>
          <a:stretch/>
        </p:blipFill>
        <p:spPr>
          <a:xfrm>
            <a:off x="1121228" y="1010510"/>
            <a:ext cx="9949544" cy="4836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C708E-3012-44E8-AE9A-35AA639D3374}"/>
              </a:ext>
            </a:extLst>
          </p:cNvPr>
          <p:cNvSpPr txBox="1"/>
          <p:nvPr/>
        </p:nvSpPr>
        <p:spPr>
          <a:xfrm>
            <a:off x="1121228" y="358346"/>
            <a:ext cx="3015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Example of AlexNet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80093E-2D6C-4E9E-87F3-62555AC70341}"/>
              </a:ext>
            </a:extLst>
          </p:cNvPr>
          <p:cNvSpPr txBox="1"/>
          <p:nvPr/>
        </p:nvSpPr>
        <p:spPr>
          <a:xfrm>
            <a:off x="1256711" y="5976434"/>
            <a:ext cx="9678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Convolutional</a:t>
            </a:r>
            <a:r>
              <a:rPr lang="ko-KR" altLang="en-US" sz="2400" dirty="0"/>
              <a:t> </a:t>
            </a:r>
            <a:r>
              <a:rPr lang="en-US" altLang="ko-KR" sz="2400" dirty="0"/>
              <a:t>layer</a:t>
            </a:r>
            <a:r>
              <a:rPr lang="ko-KR" altLang="en-US" sz="2400" dirty="0"/>
              <a:t> 가 입력에서 어떤 특징을 찾고 있는지 짐작할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EA1F6A-9E1C-4466-84DE-5F86505E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9" y="6438099"/>
            <a:ext cx="58388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3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E3A50-830B-4100-993B-8B8F9A94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047" y="2766218"/>
            <a:ext cx="2699905" cy="1325563"/>
          </a:xfrm>
        </p:spPr>
        <p:txBody>
          <a:bodyPr/>
          <a:lstStyle/>
          <a:p>
            <a:r>
              <a:rPr lang="en-US" altLang="ko-KR" dirty="0"/>
              <a:t>1.3. Others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35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21D8B-0647-413F-A3EC-F7F4E0CB3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Maximally Activating Patches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15814-BF56-4AEF-A77C-011032B0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161" y="1404759"/>
            <a:ext cx="7038975" cy="5124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EDCF1F-6B4B-4FE3-955A-96C8D148931D}"/>
              </a:ext>
            </a:extLst>
          </p:cNvPr>
          <p:cNvSpPr txBox="1"/>
          <p:nvPr/>
        </p:nvSpPr>
        <p:spPr>
          <a:xfrm>
            <a:off x="482171" y="2909619"/>
            <a:ext cx="4401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어떠한 이미지가 들어와야 각 뉴런들의 활성이 최대화되는지 알아보기 위해 시각화 해보자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7048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A7F630-8E65-49CB-8FCD-BB15DB4E9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9" t="3955" r="3209" b="6681"/>
          <a:stretch/>
        </p:blipFill>
        <p:spPr>
          <a:xfrm>
            <a:off x="6377497" y="174067"/>
            <a:ext cx="4904221" cy="6057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6200-91FA-454D-BE26-317686D62B08}"/>
              </a:ext>
            </a:extLst>
          </p:cNvPr>
          <p:cNvSpPr txBox="1"/>
          <p:nvPr/>
        </p:nvSpPr>
        <p:spPr>
          <a:xfrm>
            <a:off x="355789" y="2882618"/>
            <a:ext cx="6021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Patch</a:t>
            </a:r>
            <a:r>
              <a:rPr lang="ko-KR" altLang="en-US" sz="2400" dirty="0"/>
              <a:t> 들의 특징을 통해서 해당 뉴런이 무엇을 찾고 있는지 짐작해 볼 수 있다</a:t>
            </a:r>
            <a:r>
              <a:rPr lang="en-US" altLang="ko-KR" sz="2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38D354-96F7-4491-BD77-2317B66D7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" y="6367512"/>
            <a:ext cx="4990719" cy="44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EC8AD-D3FC-4DD3-9585-FD5D1E92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Occlusion</a:t>
            </a:r>
            <a:r>
              <a:rPr lang="ko-KR" altLang="en-US" dirty="0"/>
              <a:t> </a:t>
            </a:r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5A6D13-4566-4659-94F4-2CE44D8D5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" t="24102" r="43953" b="21901"/>
          <a:stretch/>
        </p:blipFill>
        <p:spPr>
          <a:xfrm>
            <a:off x="210065" y="2303681"/>
            <a:ext cx="7018638" cy="3489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9FA03-356D-4FF5-8080-FBFD013A7F7D}"/>
              </a:ext>
            </a:extLst>
          </p:cNvPr>
          <p:cNvSpPr txBox="1"/>
          <p:nvPr/>
        </p:nvSpPr>
        <p:spPr>
          <a:xfrm>
            <a:off x="838200" y="1431345"/>
            <a:ext cx="1001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ym typeface="Wingdings" panose="05000000000000000000" pitchFamily="2" charset="2"/>
              </a:rPr>
              <a:t>입력의 어떤 부분이 분류를 결정짓는 근거가 되는지에 관한 연구이다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C578E-81EA-43D8-A9A9-F5A105874619}"/>
              </a:ext>
            </a:extLst>
          </p:cNvPr>
          <p:cNvSpPr txBox="1"/>
          <p:nvPr/>
        </p:nvSpPr>
        <p:spPr>
          <a:xfrm>
            <a:off x="7322487" y="2303681"/>
            <a:ext cx="47532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이미지의 일부를 가리고</a:t>
            </a:r>
            <a:r>
              <a:rPr lang="en-US" altLang="ko-KR" sz="2000" dirty="0"/>
              <a:t>, </a:t>
            </a:r>
            <a:r>
              <a:rPr lang="ko-KR" altLang="en-US" sz="2000" dirty="0"/>
              <a:t>가린 부분을 데이터셋의 평균 값으로 채워버린다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가려진 이미지를 네트워크에 통과시키고 네트워크가 이 이미지를 예측한 확률을</a:t>
            </a:r>
            <a:r>
              <a:rPr lang="en-US" altLang="ko-KR" sz="2000" dirty="0"/>
              <a:t> heatmap </a:t>
            </a:r>
            <a:r>
              <a:rPr lang="ko-KR" altLang="en-US" sz="2000" dirty="0"/>
              <a:t>으로 기록한다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 </a:t>
            </a:r>
            <a:r>
              <a:rPr lang="en-US" altLang="ko-KR" sz="2000" dirty="0"/>
              <a:t>occlusion patch </a:t>
            </a:r>
            <a:r>
              <a:rPr lang="ko-KR" altLang="en-US" sz="2000" dirty="0"/>
              <a:t>를 전체 이미지에 대해 </a:t>
            </a:r>
            <a:r>
              <a:rPr lang="en-US" altLang="ko-KR" sz="2000" dirty="0"/>
              <a:t>slide </a:t>
            </a:r>
            <a:r>
              <a:rPr lang="ko-KR" altLang="en-US" sz="2000" dirty="0"/>
              <a:t>하면서 같은 과정을 반복한다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5CDBAC-C630-4666-B593-78CB4F78F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0" y="6378324"/>
            <a:ext cx="4345756" cy="41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39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8698C8-A89A-4F94-815B-80BB0783D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40" t="2502" r="6226"/>
          <a:stretch/>
        </p:blipFill>
        <p:spPr>
          <a:xfrm>
            <a:off x="271849" y="416974"/>
            <a:ext cx="4661395" cy="6024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3D2E1-9DDA-457B-8C58-2D7079E49637}"/>
              </a:ext>
            </a:extLst>
          </p:cNvPr>
          <p:cNvSpPr txBox="1"/>
          <p:nvPr/>
        </p:nvSpPr>
        <p:spPr>
          <a:xfrm>
            <a:off x="5346206" y="2090172"/>
            <a:ext cx="6619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dirty="0"/>
              <a:t>Heat map </a:t>
            </a:r>
            <a:r>
              <a:rPr lang="ko-KR" altLang="en-US" sz="2400" dirty="0"/>
              <a:t>은 이미지를 가린 </a:t>
            </a:r>
            <a:r>
              <a:rPr lang="en-US" altLang="ko-KR" sz="2400" dirty="0"/>
              <a:t>patch </a:t>
            </a:r>
            <a:r>
              <a:rPr lang="ko-KR" altLang="en-US" sz="2400" dirty="0"/>
              <a:t>의 위치에 따른 네트워크의 예측 확률의 변화를 의미한다</a:t>
            </a:r>
            <a:r>
              <a:rPr lang="en-US" altLang="ko-KR" sz="2400" dirty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400" dirty="0"/>
          </a:p>
          <a:p>
            <a:pPr marL="342900" indent="-34290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2400" dirty="0"/>
              <a:t>만약 이미지의 일부를 가렸는데 네트워크의 스코어의 변화가 크게 발생한다면 가려진 바로 그 부분이 분류를 결정짓는데 아주 중요한 부분이었다는 사실을 짐작할 수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0769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32431D-F269-4892-BDAD-65CA5B3CDC80}"/>
              </a:ext>
            </a:extLst>
          </p:cNvPr>
          <p:cNvSpPr txBox="1"/>
          <p:nvPr/>
        </p:nvSpPr>
        <p:spPr>
          <a:xfrm>
            <a:off x="1279931" y="4332765"/>
            <a:ext cx="96321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Heat map </a:t>
            </a:r>
            <a:r>
              <a:rPr lang="ko-KR" altLang="en-US" sz="2000" dirty="0"/>
              <a:t>에서 빨간색 지역은 확률 값이 낮고</a:t>
            </a:r>
            <a:r>
              <a:rPr lang="en-US" altLang="ko-KR" sz="2000" dirty="0"/>
              <a:t>, </a:t>
            </a:r>
            <a:r>
              <a:rPr lang="ko-KR" altLang="en-US" sz="2000" dirty="0"/>
              <a:t>노란색 지역은 확률 값이 높음을 의미한다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앞쪽의 </a:t>
            </a:r>
            <a:r>
              <a:rPr lang="en-US" altLang="ko-KR" sz="2000" dirty="0"/>
              <a:t>go-kart </a:t>
            </a:r>
            <a:r>
              <a:rPr lang="ko-KR" altLang="en-US" sz="2000" dirty="0"/>
              <a:t>를 가렸을 때 </a:t>
            </a:r>
            <a:r>
              <a:rPr lang="en-US" altLang="ko-KR" sz="2000" dirty="0"/>
              <a:t>go-kart </a:t>
            </a:r>
            <a:r>
              <a:rPr lang="ko-KR" altLang="en-US" sz="2000" dirty="0"/>
              <a:t>에 대한 확률이 아주 많이 감소함을 볼 수 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이를 통해 네트워크가 분류를 결정할 때 실제로 </a:t>
            </a:r>
            <a:r>
              <a:rPr lang="en-US" altLang="ko-KR" sz="2000" dirty="0"/>
              <a:t>go-kart </a:t>
            </a:r>
            <a:r>
              <a:rPr lang="ko-KR" altLang="en-US" sz="2000" dirty="0"/>
              <a:t>를 아주 많이 고려한다는 사실을 알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D72612-5134-4937-9304-07D5F4A15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14" t="68471" r="6226"/>
          <a:stretch/>
        </p:blipFill>
        <p:spPr>
          <a:xfrm>
            <a:off x="2786266" y="597596"/>
            <a:ext cx="6070927" cy="28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59002-621D-42CC-86BE-0C14CCE9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190" y="2766218"/>
            <a:ext cx="2965619" cy="1325563"/>
          </a:xfrm>
        </p:spPr>
        <p:txBody>
          <a:bodyPr/>
          <a:lstStyle/>
          <a:p>
            <a:r>
              <a:rPr lang="en-US" altLang="ko-KR" dirty="0"/>
              <a:t>2. Gradients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20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64F2E-D34A-4F50-B58D-F789D096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936" y="2766218"/>
            <a:ext cx="3298128" cy="1325563"/>
          </a:xfrm>
        </p:spPr>
        <p:txBody>
          <a:bodyPr/>
          <a:lstStyle/>
          <a:p>
            <a:r>
              <a:rPr lang="en-US" altLang="ko-KR" dirty="0"/>
              <a:t>1. Activations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925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5F14B-1B14-4484-B44B-3D7C87B7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Saliency</a:t>
            </a:r>
            <a:r>
              <a:rPr lang="ko-KR" altLang="en-US" dirty="0"/>
              <a:t> </a:t>
            </a:r>
            <a:r>
              <a:rPr lang="en-US" altLang="ko-KR" dirty="0"/>
              <a:t>Maps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9A3B04-4D9E-4238-BA51-3E2275DC4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6" t="19779" r="16000" b="2088"/>
          <a:stretch/>
        </p:blipFill>
        <p:spPr>
          <a:xfrm>
            <a:off x="394264" y="1585688"/>
            <a:ext cx="9094464" cy="4499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2CD36A-7205-4C71-931C-49601DADEB2F}"/>
              </a:ext>
            </a:extLst>
          </p:cNvPr>
          <p:cNvSpPr txBox="1"/>
          <p:nvPr/>
        </p:nvSpPr>
        <p:spPr>
          <a:xfrm>
            <a:off x="4286957" y="908013"/>
            <a:ext cx="5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이미지의 어떤 픽셀이 영향력 있는지 알려준다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FD0C4B-9D77-4FD6-BFA0-2243588E8196}"/>
              </a:ext>
            </a:extLst>
          </p:cNvPr>
          <p:cNvSpPr/>
          <p:nvPr/>
        </p:nvSpPr>
        <p:spPr>
          <a:xfrm>
            <a:off x="9002712" y="1770534"/>
            <a:ext cx="2957442" cy="105030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“</a:t>
            </a:r>
            <a:r>
              <a:rPr lang="ko-KR" altLang="en-US" b="1" dirty="0">
                <a:solidFill>
                  <a:schemeClr val="bg1"/>
                </a:solidFill>
              </a:rPr>
              <a:t>개</a:t>
            </a:r>
            <a:r>
              <a:rPr lang="en-US" altLang="ko-KR" b="1" dirty="0">
                <a:solidFill>
                  <a:schemeClr val="bg1"/>
                </a:solidFill>
              </a:rPr>
              <a:t>＂</a:t>
            </a:r>
            <a:r>
              <a:rPr lang="ko-KR" altLang="en-US" b="1" dirty="0">
                <a:solidFill>
                  <a:schemeClr val="bg1"/>
                </a:solidFill>
              </a:rPr>
              <a:t>를 분류하는데 있어서 어떤 픽셀들이 필요한지 알 수 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C98B58-A92F-4DDC-A84B-9F81BDEC7DB4}"/>
              </a:ext>
            </a:extLst>
          </p:cNvPr>
          <p:cNvSpPr/>
          <p:nvPr/>
        </p:nvSpPr>
        <p:spPr>
          <a:xfrm>
            <a:off x="9598166" y="5193345"/>
            <a:ext cx="2593834" cy="89182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Saliency map </a:t>
            </a:r>
            <a:r>
              <a:rPr lang="ko-KR" altLang="en-US" b="1" dirty="0">
                <a:solidFill>
                  <a:schemeClr val="bg1"/>
                </a:solidFill>
              </a:rPr>
              <a:t>을 보면 </a:t>
            </a:r>
            <a:r>
              <a:rPr lang="en-US" altLang="ko-KR" b="1" dirty="0">
                <a:solidFill>
                  <a:schemeClr val="bg1"/>
                </a:solidFill>
              </a:rPr>
              <a:t>“</a:t>
            </a:r>
            <a:r>
              <a:rPr lang="ko-KR" altLang="en-US" b="1" dirty="0">
                <a:solidFill>
                  <a:schemeClr val="bg1"/>
                </a:solidFill>
              </a:rPr>
              <a:t>개</a:t>
            </a:r>
            <a:r>
              <a:rPr lang="en-US" altLang="ko-KR" b="1" dirty="0">
                <a:solidFill>
                  <a:schemeClr val="bg1"/>
                </a:solidFill>
              </a:rPr>
              <a:t>” </a:t>
            </a:r>
            <a:r>
              <a:rPr lang="ko-KR" altLang="en-US" b="1" dirty="0">
                <a:solidFill>
                  <a:schemeClr val="bg1"/>
                </a:solidFill>
              </a:rPr>
              <a:t>의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윤곽이 나타난다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EC2319-99BD-4604-B049-3FCCB041E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9" y="6393510"/>
            <a:ext cx="4807670" cy="3846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B6178-C188-44F7-9ED0-5A28ECFDC9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83" t="50000" r="7676" b="20516"/>
          <a:stretch/>
        </p:blipFill>
        <p:spPr>
          <a:xfrm>
            <a:off x="9888014" y="3791270"/>
            <a:ext cx="2014137" cy="13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66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41E8E-93CB-4D22-A94B-8CE5AF6A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Saliency</a:t>
            </a:r>
            <a:r>
              <a:rPr lang="ko-KR" altLang="en-US" dirty="0"/>
              <a:t> </a:t>
            </a:r>
            <a:r>
              <a:rPr lang="en-US" altLang="ko-KR" dirty="0"/>
              <a:t>Maps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A0DA2F-8410-4514-824A-7A0B338CE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2" r="1469" b="21512"/>
          <a:stretch/>
        </p:blipFill>
        <p:spPr>
          <a:xfrm>
            <a:off x="89535" y="2011681"/>
            <a:ext cx="1201293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89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40594-560F-4E2C-BB8E-BEF9C6C2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Saliency Maps : segmentation without supervision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E68434-C13D-4F17-AE1C-17A77391B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1" t="14509" r="22094" b="9306"/>
          <a:stretch/>
        </p:blipFill>
        <p:spPr>
          <a:xfrm>
            <a:off x="1501140" y="1404938"/>
            <a:ext cx="9189720" cy="4686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1AB9A3-DD99-477A-BB31-A93AB389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" y="6370327"/>
            <a:ext cx="431706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03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BC6BE-C640-4B56-B0D7-BE59484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Intermediate Features via (guided) backprop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8D240-D65B-4D2A-B2BE-3A6774698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" t="24026" r="37001" b="17306"/>
          <a:stretch/>
        </p:blipFill>
        <p:spPr>
          <a:xfrm>
            <a:off x="1605072" y="2068336"/>
            <a:ext cx="8735549" cy="4334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9998B3-531D-40BB-ACF2-57984D10520F}"/>
              </a:ext>
            </a:extLst>
          </p:cNvPr>
          <p:cNvSpPr txBox="1"/>
          <p:nvPr/>
        </p:nvSpPr>
        <p:spPr>
          <a:xfrm>
            <a:off x="1536314" y="1601502"/>
            <a:ext cx="887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이미지의 어떤 부분이</a:t>
            </a:r>
            <a:r>
              <a:rPr lang="en-US" altLang="ko-KR" dirty="0"/>
              <a:t>, </a:t>
            </a:r>
            <a:r>
              <a:rPr lang="ko-KR" altLang="en-US" dirty="0"/>
              <a:t>내가 선택한 중간 뉴런의 값에 영향을 주는지 찾는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399F07-DE88-430A-94CA-8E650E774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8" y="6493900"/>
            <a:ext cx="4769881" cy="32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2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A11414-42A9-4571-B0AA-D6AEFB72D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6" r="7315"/>
          <a:stretch/>
        </p:blipFill>
        <p:spPr>
          <a:xfrm>
            <a:off x="3438525" y="260985"/>
            <a:ext cx="4926157" cy="6336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399C3C-A369-495B-A5FB-A57FD372D94A}"/>
              </a:ext>
            </a:extLst>
          </p:cNvPr>
          <p:cNvSpPr/>
          <p:nvPr/>
        </p:nvSpPr>
        <p:spPr>
          <a:xfrm>
            <a:off x="3719945" y="3969328"/>
            <a:ext cx="4229100" cy="1205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96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BC6BE-C640-4B56-B0D7-BE59484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Intermediate Features via (guided) backprop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5D74E1-F6D2-4B90-9DC2-F1A857B27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01" t="55496" r="20032" b="7338"/>
          <a:stretch/>
        </p:blipFill>
        <p:spPr>
          <a:xfrm>
            <a:off x="6166593" y="4078529"/>
            <a:ext cx="3726816" cy="2280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091DFC-5B35-433C-B210-8EFFEDB06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0" t="55681" r="51432" b="7338"/>
          <a:stretch/>
        </p:blipFill>
        <p:spPr>
          <a:xfrm>
            <a:off x="2347198" y="4078529"/>
            <a:ext cx="3726815" cy="2268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3E4C6A-140C-4603-BD29-92E316891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59" t="18515" r="20031" b="44504"/>
          <a:stretch/>
        </p:blipFill>
        <p:spPr>
          <a:xfrm>
            <a:off x="6166593" y="1736484"/>
            <a:ext cx="3719692" cy="2268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E149CC-3F3B-4C1C-82EB-4C51F4B66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0" t="18515" r="51491" b="44504"/>
          <a:stretch/>
        </p:blipFill>
        <p:spPr>
          <a:xfrm>
            <a:off x="2347198" y="1736484"/>
            <a:ext cx="3719691" cy="2268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40A221-BEDC-4514-9283-8C00C4C0EA6B}"/>
              </a:ext>
            </a:extLst>
          </p:cNvPr>
          <p:cNvSpPr txBox="1"/>
          <p:nvPr/>
        </p:nvSpPr>
        <p:spPr>
          <a:xfrm>
            <a:off x="3306685" y="1252168"/>
            <a:ext cx="180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Guided Backprop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4F05A-B7F3-4265-A39D-9C58A5E24017}"/>
              </a:ext>
            </a:extLst>
          </p:cNvPr>
          <p:cNvSpPr txBox="1"/>
          <p:nvPr/>
        </p:nvSpPr>
        <p:spPr>
          <a:xfrm>
            <a:off x="6525016" y="1252168"/>
            <a:ext cx="300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Maximally Activating Patches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40759A-F6AB-44B4-9985-9EE7C277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5" y="6471865"/>
            <a:ext cx="4790876" cy="3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11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637A4-A39B-4E12-B0C4-CBC29426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7160"/>
            <a:ext cx="10515600" cy="1543679"/>
          </a:xfrm>
        </p:spPr>
        <p:txBody>
          <a:bodyPr>
            <a:norm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이미지에 의존적이지 않은 방법이</a:t>
            </a:r>
            <a:r>
              <a:rPr lang="en-US" altLang="ko-KR" dirty="0"/>
              <a:t> </a:t>
            </a:r>
            <a:r>
              <a:rPr lang="ko-KR" altLang="en-US" dirty="0"/>
              <a:t>있을까</a:t>
            </a:r>
            <a:r>
              <a:rPr lang="en-US" altLang="ko-KR" dirty="0"/>
              <a:t>? </a:t>
            </a:r>
            <a:r>
              <a:rPr lang="ko-KR" altLang="en-US" dirty="0"/>
              <a:t>해당 뉴런을 활성화시킬 수 있는 어떤 </a:t>
            </a:r>
            <a:r>
              <a:rPr lang="en-US" altLang="ko-KR" dirty="0"/>
              <a:t>“</a:t>
            </a:r>
            <a:r>
              <a:rPr lang="ko-KR" altLang="en-US" dirty="0"/>
              <a:t>일반적인</a:t>
            </a:r>
            <a:r>
              <a:rPr lang="en-US" altLang="ko-KR" dirty="0"/>
              <a:t>“ </a:t>
            </a:r>
            <a:r>
              <a:rPr lang="ko-KR" altLang="en-US" dirty="0"/>
              <a:t>입력 이미지가 있을까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이에 대한 질문은 </a:t>
            </a:r>
            <a:r>
              <a:rPr lang="en-US" altLang="ko-KR" dirty="0"/>
              <a:t>“Gradient ascent” </a:t>
            </a:r>
            <a:r>
              <a:rPr lang="ko-KR" altLang="en-US" dirty="0"/>
              <a:t>라는 방법이 해답을 줄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6671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DF92B-7AD8-4B9A-8CF9-A4C09632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CNN features : Gradient Ascent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2F571C-54CF-4C69-AE49-68BF5EBB2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1279" r="10187" b="3561"/>
          <a:stretch/>
        </p:blipFill>
        <p:spPr>
          <a:xfrm>
            <a:off x="1459230" y="1690688"/>
            <a:ext cx="9273540" cy="46062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CE907B-F14F-41A3-BF3D-96A2C0E2A987}"/>
              </a:ext>
            </a:extLst>
          </p:cNvPr>
          <p:cNvSpPr/>
          <p:nvPr/>
        </p:nvSpPr>
        <p:spPr>
          <a:xfrm>
            <a:off x="4741333" y="1889479"/>
            <a:ext cx="1727200" cy="1361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뉴런이 반응하는 이미지의 일부를 찾는다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458545-69E6-4E4A-8B84-74A13C5E5E54}"/>
              </a:ext>
            </a:extLst>
          </p:cNvPr>
          <p:cNvSpPr/>
          <p:nvPr/>
        </p:nvSpPr>
        <p:spPr>
          <a:xfrm>
            <a:off x="9922790" y="1889479"/>
            <a:ext cx="2066010" cy="151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뉴런을 최대로 활성화 시키는 </a:t>
            </a:r>
            <a:r>
              <a:rPr lang="en-US" altLang="ko-KR" b="1" dirty="0">
                <a:solidFill>
                  <a:schemeClr val="bg1"/>
                </a:solidFill>
              </a:rPr>
              <a:t>synthetic image </a:t>
            </a:r>
            <a:r>
              <a:rPr lang="ko-KR" altLang="en-US" b="1" dirty="0">
                <a:solidFill>
                  <a:schemeClr val="bg1"/>
                </a:solidFill>
              </a:rPr>
              <a:t>를 만든다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56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AE2E3-37C4-414F-A93F-1BFB1074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Ascent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8C39C-FBC4-4C43-AC3F-C77067C73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7" t="4471" r="6703" b="9264"/>
          <a:stretch/>
        </p:blipFill>
        <p:spPr>
          <a:xfrm>
            <a:off x="289933" y="2124304"/>
            <a:ext cx="4035148" cy="34122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7503A-5922-482C-8E28-C4034E352202}"/>
              </a:ext>
            </a:extLst>
          </p:cNvPr>
          <p:cNvSpPr txBox="1"/>
          <p:nvPr/>
        </p:nvSpPr>
        <p:spPr>
          <a:xfrm>
            <a:off x="4497659" y="2245390"/>
            <a:ext cx="7694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effectLst/>
                <a:latin typeface="Noto Sans KR"/>
              </a:rPr>
              <a:t>Gradient Ascent </a:t>
            </a:r>
            <a:r>
              <a:rPr lang="ko-KR" altLang="en-US" sz="2000" b="0" i="0" dirty="0">
                <a:effectLst/>
                <a:latin typeface="Noto Sans KR"/>
              </a:rPr>
              <a:t>는 말 그대로 해당 모델에서 </a:t>
            </a:r>
            <a:r>
              <a:rPr lang="en-US" altLang="ko-KR" sz="2000" b="1" i="0" dirty="0">
                <a:effectLst/>
                <a:latin typeface="Noto Sans KR"/>
              </a:rPr>
              <a:t>Loss</a:t>
            </a:r>
            <a:r>
              <a:rPr lang="ko-KR" altLang="en-US" sz="2000" b="1" i="0" dirty="0">
                <a:effectLst/>
                <a:latin typeface="Noto Sans KR"/>
              </a:rPr>
              <a:t>가 최대가 되는 </a:t>
            </a:r>
            <a:r>
              <a:rPr lang="en-US" altLang="ko-KR" sz="2000" b="1" i="0" dirty="0">
                <a:effectLst/>
                <a:latin typeface="Noto Sans KR"/>
              </a:rPr>
              <a:t>Parameter</a:t>
            </a:r>
            <a:r>
              <a:rPr lang="ko-KR" altLang="en-US" sz="2000" b="1" i="0" dirty="0">
                <a:effectLst/>
                <a:latin typeface="Noto Sans KR"/>
              </a:rPr>
              <a:t>를 찾는 방법</a:t>
            </a:r>
            <a:r>
              <a:rPr lang="ko-KR" altLang="en-US" sz="2000" dirty="0">
                <a:latin typeface="Noto Sans KR"/>
              </a:rPr>
              <a:t>이다</a:t>
            </a:r>
            <a:r>
              <a:rPr lang="en-US" altLang="ko-KR" sz="2000" dirty="0">
                <a:latin typeface="Noto Sans KR"/>
              </a:rPr>
              <a:t>. </a:t>
            </a:r>
          </a:p>
          <a:p>
            <a:endParaRPr lang="en-US" altLang="ko-KR" sz="2000" b="0" i="0" dirty="0">
              <a:effectLst/>
              <a:latin typeface="Noto Sans KR"/>
            </a:endParaRPr>
          </a:p>
          <a:p>
            <a:r>
              <a:rPr lang="en-US" altLang="ko-KR" sz="2000" b="0" i="0" dirty="0">
                <a:effectLst/>
                <a:latin typeface="Noto Sans KR"/>
              </a:rPr>
              <a:t>Gradient Descent </a:t>
            </a:r>
            <a:r>
              <a:rPr lang="ko-KR" altLang="en-US" sz="2000" b="0" i="0" dirty="0">
                <a:effectLst/>
                <a:latin typeface="Noto Sans KR"/>
              </a:rPr>
              <a:t>가 </a:t>
            </a:r>
            <a:r>
              <a:rPr lang="en-US" altLang="ko-KR" sz="2000" b="0" i="0" dirty="0">
                <a:effectLst/>
                <a:latin typeface="Noto Sans KR"/>
              </a:rPr>
              <a:t>Loss </a:t>
            </a:r>
            <a:r>
              <a:rPr lang="ko-KR" altLang="en-US" sz="2000" b="0" i="0" dirty="0">
                <a:effectLst/>
                <a:latin typeface="Noto Sans KR"/>
              </a:rPr>
              <a:t>가 최소가 되는 </a:t>
            </a:r>
            <a:r>
              <a:rPr lang="en-US" altLang="ko-KR" sz="2000" b="0" i="0" dirty="0">
                <a:effectLst/>
                <a:latin typeface="Noto Sans KR"/>
              </a:rPr>
              <a:t>Parameter </a:t>
            </a:r>
            <a:r>
              <a:rPr lang="ko-KR" altLang="en-US" sz="2000" b="0" i="0" dirty="0">
                <a:effectLst/>
                <a:latin typeface="Noto Sans KR"/>
              </a:rPr>
              <a:t>를 찾는 방법인 것으로 보았을 때 이 둘을 서로 상반되는 개념으로 보아도 무리가 없는 것처럼 보인다</a:t>
            </a:r>
            <a:r>
              <a:rPr lang="en-US" altLang="ko-KR" sz="2000" b="0" i="0" dirty="0">
                <a:effectLst/>
                <a:latin typeface="Noto Sans KR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0" i="0" dirty="0"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effectLst/>
                <a:latin typeface="Noto Sans KR"/>
              </a:rPr>
              <a:t>그러나 </a:t>
            </a:r>
            <a:r>
              <a:rPr lang="en-US" altLang="ko-KR" sz="2000" b="0" i="0" dirty="0">
                <a:effectLst/>
                <a:latin typeface="Noto Sans KR"/>
              </a:rPr>
              <a:t>Visualizing CNN Filter</a:t>
            </a:r>
            <a:r>
              <a:rPr lang="ko-KR" altLang="en-US" sz="2000" b="0" i="0" dirty="0">
                <a:effectLst/>
                <a:latin typeface="Noto Sans KR"/>
              </a:rPr>
              <a:t>를 위해 사용되는 개념과는 조금 차이가 있다</a:t>
            </a:r>
            <a:r>
              <a:rPr lang="en-US" altLang="ko-KR" sz="2000" b="0" i="0" dirty="0">
                <a:effectLst/>
                <a:latin typeface="Noto Sans KR"/>
              </a:rPr>
              <a:t>. (Backprop </a:t>
            </a:r>
            <a:r>
              <a:rPr lang="ko-KR" altLang="en-US" sz="2000" b="0" i="0" dirty="0">
                <a:effectLst/>
                <a:latin typeface="Noto Sans KR"/>
              </a:rPr>
              <a:t>과정에서 </a:t>
            </a:r>
            <a:r>
              <a:rPr lang="en-US" altLang="ko-KR" sz="2000" b="0" i="0" dirty="0">
                <a:effectLst/>
                <a:latin typeface="Noto Sans KR"/>
              </a:rPr>
              <a:t>Gradient Ascent</a:t>
            </a:r>
            <a:r>
              <a:rPr lang="ko-KR" altLang="en-US" sz="2000" b="0" i="0" dirty="0">
                <a:effectLst/>
                <a:latin typeface="Noto Sans KR"/>
              </a:rPr>
              <a:t>를 사용한다는 의미가 아니다</a:t>
            </a:r>
            <a:r>
              <a:rPr lang="en-US" altLang="ko-KR" sz="2000" b="0" i="0" dirty="0">
                <a:effectLst/>
                <a:latin typeface="Noto Sans KR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74389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6E7BB-EC09-4127-95AF-9CF943586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148"/>
            <a:ext cx="10515600" cy="3173703"/>
          </a:xfrm>
        </p:spPr>
        <p:txBody>
          <a:bodyPr/>
          <a:lstStyle/>
          <a:p>
            <a:r>
              <a:rPr lang="en-US" altLang="ko-KR" b="0" i="0" dirty="0">
                <a:effectLst/>
                <a:latin typeface="Noto Sans KR"/>
              </a:rPr>
              <a:t>Gradient Ascent </a:t>
            </a:r>
            <a:r>
              <a:rPr lang="ko-KR" altLang="en-US" b="0" i="0" dirty="0">
                <a:effectLst/>
                <a:latin typeface="Noto Sans KR"/>
              </a:rPr>
              <a:t>가 </a:t>
            </a:r>
            <a:r>
              <a:rPr lang="en-US" altLang="ko-KR" b="0" i="0" dirty="0">
                <a:effectLst/>
                <a:latin typeface="Noto Sans KR"/>
              </a:rPr>
              <a:t>Deep Learning Visualization </a:t>
            </a:r>
            <a:r>
              <a:rPr lang="ko-KR" altLang="en-US" b="0" i="0" dirty="0">
                <a:effectLst/>
                <a:latin typeface="Noto Sans KR"/>
              </a:rPr>
              <a:t>에서 중요한 역할을 차지하는 이유</a:t>
            </a:r>
            <a:r>
              <a:rPr lang="en-US" altLang="ko-KR" dirty="0">
                <a:latin typeface="Noto Sans KR"/>
              </a:rPr>
              <a:t> :</a:t>
            </a:r>
            <a:r>
              <a:rPr lang="en-US" altLang="ko-KR" b="0" i="0" dirty="0">
                <a:effectLst/>
                <a:latin typeface="Noto Sans KR"/>
              </a:rPr>
              <a:t> Gradient Ascent </a:t>
            </a:r>
            <a:r>
              <a:rPr lang="ko-KR" altLang="en-US" b="0" i="0" dirty="0">
                <a:effectLst/>
                <a:latin typeface="Noto Sans KR"/>
              </a:rPr>
              <a:t>를 통해 </a:t>
            </a:r>
            <a:r>
              <a:rPr lang="ko-KR" altLang="en-US" b="1" i="0" dirty="0">
                <a:effectLst/>
                <a:latin typeface="Noto Sans KR"/>
              </a:rPr>
              <a:t>중요한 </a:t>
            </a:r>
            <a:r>
              <a:rPr lang="en-US" altLang="ko-KR" b="1" i="0" dirty="0">
                <a:effectLst/>
                <a:latin typeface="Noto Sans KR"/>
              </a:rPr>
              <a:t>Feature </a:t>
            </a:r>
            <a:r>
              <a:rPr lang="ko-KR" altLang="en-US" b="1" i="0" dirty="0">
                <a:effectLst/>
                <a:latin typeface="Noto Sans KR"/>
              </a:rPr>
              <a:t>들을 부각하여</a:t>
            </a:r>
            <a:r>
              <a:rPr lang="en-US" altLang="ko-KR" b="1" i="0" dirty="0">
                <a:effectLst/>
                <a:latin typeface="Noto Sans KR"/>
              </a:rPr>
              <a:t> </a:t>
            </a:r>
            <a:r>
              <a:rPr lang="ko-KR" altLang="en-US" b="1" i="0" dirty="0">
                <a:effectLst/>
                <a:latin typeface="Noto Sans KR"/>
              </a:rPr>
              <a:t>보여줄 수 있기 때문</a:t>
            </a:r>
            <a:r>
              <a:rPr lang="ko-KR" altLang="en-US" dirty="0">
                <a:latin typeface="Noto Sans KR"/>
              </a:rPr>
              <a:t>이다</a:t>
            </a:r>
            <a:r>
              <a:rPr lang="en-US" altLang="ko-KR" dirty="0">
                <a:latin typeface="Noto Sans KR"/>
              </a:rPr>
              <a:t>.</a:t>
            </a:r>
          </a:p>
          <a:p>
            <a:endParaRPr lang="en-US" altLang="ko-KR" b="0" i="0" dirty="0">
              <a:effectLst/>
              <a:latin typeface="Noto Sans KR"/>
            </a:endParaRPr>
          </a:p>
          <a:p>
            <a:r>
              <a:rPr lang="en-US" altLang="ko-KR" b="0" i="0" dirty="0">
                <a:effectLst/>
                <a:latin typeface="Noto Sans KR"/>
              </a:rPr>
              <a:t>Gradient Ascent</a:t>
            </a:r>
            <a:r>
              <a:rPr lang="ko-KR" altLang="en-US" b="0" i="0" dirty="0">
                <a:effectLst/>
                <a:latin typeface="Noto Sans KR"/>
              </a:rPr>
              <a:t>를 통해 </a:t>
            </a:r>
            <a:r>
              <a:rPr lang="ko-KR" altLang="en-US" b="1" i="0" dirty="0">
                <a:effectLst/>
                <a:latin typeface="Noto Sans KR"/>
              </a:rPr>
              <a:t>뉴런을 최대로 활성화 시키는 합성 이미지</a:t>
            </a:r>
            <a:r>
              <a:rPr lang="ko-KR" altLang="en-US" b="0" i="0" dirty="0">
                <a:effectLst/>
                <a:latin typeface="Noto Sans KR"/>
              </a:rPr>
              <a:t>를 만들어낼 수 있고</a:t>
            </a:r>
            <a:r>
              <a:rPr lang="en-US" altLang="ko-KR" b="0" i="0" dirty="0">
                <a:effectLst/>
                <a:latin typeface="Noto Sans KR"/>
              </a:rPr>
              <a:t>, </a:t>
            </a:r>
            <a:r>
              <a:rPr lang="ko-KR" altLang="en-US" b="0" i="0" dirty="0">
                <a:effectLst/>
                <a:latin typeface="Noto Sans KR"/>
              </a:rPr>
              <a:t>이것이 해당 레이어에서 일어나는 일을 시각화 하는 데에 단서를 제공하게 된다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93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A61A8-A378-49C1-8CED-33D188AC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What’s going on inside </a:t>
            </a:r>
            <a:r>
              <a:rPr lang="en-US" altLang="ko-KR" dirty="0" err="1"/>
              <a:t>ConvNets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C7FDA-C803-4C49-BB14-6ECA57EAF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" t="32993" r="4018" b="3325"/>
          <a:stretch/>
        </p:blipFill>
        <p:spPr>
          <a:xfrm>
            <a:off x="299357" y="2405744"/>
            <a:ext cx="11593286" cy="36684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2702C3-1629-4C07-96A8-E991FD9FF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1" y="6417810"/>
            <a:ext cx="54768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4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3E46A-64F9-4E62-ACD5-1B055DE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CNN features : Gradient Ascent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076106-8679-48F0-BAD9-7B8049AAA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1" t="13633" r="1563" b="5988"/>
          <a:stretch/>
        </p:blipFill>
        <p:spPr>
          <a:xfrm>
            <a:off x="249555" y="1555115"/>
            <a:ext cx="11692890" cy="49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20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3E46A-64F9-4E62-ACD5-1B055DE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CNN features : Gradient Ascent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CFAF7D-BB3A-4EA3-9177-988C17EE1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" t="19209" r="50000" b="41143"/>
          <a:stretch/>
        </p:blipFill>
        <p:spPr>
          <a:xfrm>
            <a:off x="1257299" y="2354580"/>
            <a:ext cx="5170171" cy="2148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80A03-CC1C-40B5-B337-F02A271B7115}"/>
              </a:ext>
            </a:extLst>
          </p:cNvPr>
          <p:cNvSpPr txBox="1"/>
          <p:nvPr/>
        </p:nvSpPr>
        <p:spPr>
          <a:xfrm>
            <a:off x="6727329" y="2828835"/>
            <a:ext cx="4877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여기에서는 단순하게 생성된 이미지에 대한 </a:t>
            </a:r>
            <a:r>
              <a:rPr lang="en-US" altLang="ko-KR" dirty="0"/>
              <a:t>L2 norm </a:t>
            </a:r>
            <a:r>
              <a:rPr lang="ko-KR" altLang="en-US" dirty="0"/>
              <a:t>을 계산해서 더해준다</a:t>
            </a:r>
            <a:r>
              <a:rPr lang="en-US" altLang="ko-KR" dirty="0"/>
              <a:t>. (</a:t>
            </a:r>
            <a:r>
              <a:rPr lang="ko-KR" altLang="en-US" dirty="0"/>
              <a:t>왜 </a:t>
            </a:r>
            <a:r>
              <a:rPr lang="en-US" altLang="ko-KR" dirty="0"/>
              <a:t>L2 norm </a:t>
            </a:r>
            <a:r>
              <a:rPr lang="ko-KR" altLang="en-US" dirty="0"/>
              <a:t>사용하는가에 대해 큰 의미는 없다</a:t>
            </a:r>
            <a:r>
              <a:rPr lang="en-US" altLang="ko-KR" dirty="0"/>
              <a:t>.)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718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F48E36-A80E-4C06-B7F2-8E8FDBFF0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" t="2659" r="1674" b="4450"/>
          <a:stretch/>
        </p:blipFill>
        <p:spPr>
          <a:xfrm>
            <a:off x="2430502" y="245096"/>
            <a:ext cx="7748833" cy="56183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EF0E8C-E1D7-49F5-A019-16D19E639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9" y="6297024"/>
            <a:ext cx="62484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99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946190-478D-40A1-97AE-8FEF2C093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9" t="2962" r="2026" b="3195"/>
          <a:stretch/>
        </p:blipFill>
        <p:spPr>
          <a:xfrm>
            <a:off x="2132028" y="377072"/>
            <a:ext cx="7927943" cy="56937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C61264-7ABC-4B12-B3D5-90107D060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1" y="6296319"/>
            <a:ext cx="58483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91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3E46A-64F9-4E62-ACD5-1B055DE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CNN features : Gradient Ascent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7730E3-328A-4ECA-9E2A-FBAC13AA0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" t="20796" r="52416" b="20608"/>
          <a:stretch/>
        </p:blipFill>
        <p:spPr>
          <a:xfrm>
            <a:off x="3040380" y="2125980"/>
            <a:ext cx="5589270" cy="35775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5E7493-7A1B-4A14-AA46-C77AFD5FF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5" y="6429767"/>
            <a:ext cx="71151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29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B7329-076E-4470-9794-280932AA2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" r="10436" b="2116"/>
          <a:stretch/>
        </p:blipFill>
        <p:spPr>
          <a:xfrm>
            <a:off x="3169884" y="397933"/>
            <a:ext cx="5852231" cy="60621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A7889C-7AE9-44F0-B536-9315F923B054}"/>
              </a:ext>
            </a:extLst>
          </p:cNvPr>
          <p:cNvSpPr txBox="1"/>
          <p:nvPr/>
        </p:nvSpPr>
        <p:spPr>
          <a:xfrm>
            <a:off x="124178" y="397933"/>
            <a:ext cx="304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With Better </a:t>
            </a:r>
            <a:r>
              <a:rPr lang="en-US" altLang="ko-KR" sz="2400" dirty="0" err="1"/>
              <a:t>regularizer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7467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A3E0A0-D4EF-4177-A5E7-72037ED30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" t="798" r="6723" b="2331"/>
          <a:stretch/>
        </p:blipFill>
        <p:spPr>
          <a:xfrm>
            <a:off x="3189111" y="397933"/>
            <a:ext cx="5813778" cy="60621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B79347-2B42-473A-B399-76881C2E73BF}"/>
              </a:ext>
            </a:extLst>
          </p:cNvPr>
          <p:cNvSpPr txBox="1"/>
          <p:nvPr/>
        </p:nvSpPr>
        <p:spPr>
          <a:xfrm>
            <a:off x="124178" y="397933"/>
            <a:ext cx="304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With Better </a:t>
            </a:r>
            <a:r>
              <a:rPr lang="en-US" altLang="ko-KR" sz="2400" dirty="0" err="1"/>
              <a:t>regularizer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3094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3E46A-64F9-4E62-ACD5-1B055DE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CNN features : Gradient Ascent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FC9343-5F69-438F-84AA-B6DA7B81E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1" t="12860" r="5313"/>
          <a:stretch/>
        </p:blipFill>
        <p:spPr>
          <a:xfrm>
            <a:off x="586740" y="1291590"/>
            <a:ext cx="11018520" cy="53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50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3E46A-64F9-4E62-ACD5-1B055DE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CNN features : Gradient Ascent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021301-54D5-4770-95FC-70E60B37C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" t="14636" r="3812" b="8494"/>
          <a:stretch/>
        </p:blipFill>
        <p:spPr>
          <a:xfrm>
            <a:off x="306705" y="1690688"/>
            <a:ext cx="11578590" cy="4720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B9F7E9-485E-491E-BEB0-4F43225F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6" y="6467769"/>
            <a:ext cx="112299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0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3E46A-64F9-4E62-ACD5-1B055DE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CNN features : Gradient Ascent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79825-2817-44E9-9EEF-5F7353B03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t="11678" r="10281"/>
          <a:stretch/>
        </p:blipFill>
        <p:spPr>
          <a:xfrm>
            <a:off x="1135380" y="1303020"/>
            <a:ext cx="9921240" cy="54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5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E3A50-830B-4100-993B-8B8F9A94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804" y="2766218"/>
            <a:ext cx="4582391" cy="1325563"/>
          </a:xfrm>
        </p:spPr>
        <p:txBody>
          <a:bodyPr/>
          <a:lstStyle/>
          <a:p>
            <a:r>
              <a:rPr lang="en-US" altLang="ko-KR" dirty="0"/>
              <a:t>1.1. Visualize Filters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785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3E46A-64F9-4E62-ACD5-1B055DE6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CNN features : Gradient Ascent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F8D3D4-A06D-42B9-8235-E24868856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91" b="421"/>
          <a:stretch/>
        </p:blipFill>
        <p:spPr>
          <a:xfrm>
            <a:off x="0" y="1325880"/>
            <a:ext cx="12192000" cy="53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27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6D89A-CE45-4414-A765-95C32F1D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Fooling Images / Adversarial Examples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65FC84-0F59-48F6-B6CC-9948A4BBE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4" t="13742" r="3006" b="32985"/>
          <a:stretch/>
        </p:blipFill>
        <p:spPr>
          <a:xfrm>
            <a:off x="1371599" y="2630311"/>
            <a:ext cx="9448801" cy="24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827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6D89A-CE45-4414-A765-95C32F1D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Fooling Images / Adversarial Examples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357EC-F451-4EC8-BC38-36498DC8A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2944" r="10239" b="8501"/>
          <a:stretch/>
        </p:blipFill>
        <p:spPr>
          <a:xfrm>
            <a:off x="1666672" y="1575879"/>
            <a:ext cx="9267217" cy="48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15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57F2D-B014-4E08-B6B5-6E66FEA0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632" y="2766218"/>
            <a:ext cx="1648735" cy="1325563"/>
          </a:xfrm>
        </p:spPr>
        <p:txBody>
          <a:bodyPr/>
          <a:lstStyle/>
          <a:p>
            <a:r>
              <a:rPr lang="en-US" altLang="ko-KR" dirty="0"/>
              <a:t>3. Fun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486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29E46-EE20-4AD1-BE63-61BFB348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DeepDream</a:t>
            </a:r>
            <a:r>
              <a:rPr lang="en-US" altLang="ko-KR" dirty="0"/>
              <a:t> : Amplify existing features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3630D6-4359-44B6-9232-00997826B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" t="13716" r="1623" b="5137"/>
          <a:stretch/>
        </p:blipFill>
        <p:spPr>
          <a:xfrm>
            <a:off x="196174" y="1502685"/>
            <a:ext cx="11799652" cy="49901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6CC261-6F3A-4CFD-BD8E-0E7D938F8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626" y="6226175"/>
            <a:ext cx="4648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17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93C2E2-2F8F-4439-8DA1-7BC00938B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75" r="1361" b="8669"/>
          <a:stretch/>
        </p:blipFill>
        <p:spPr>
          <a:xfrm>
            <a:off x="82952" y="1125638"/>
            <a:ext cx="12026096" cy="46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2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32E856-0A7D-4010-B311-B1FC87C6E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38" r="1456" b="9392"/>
          <a:stretch/>
        </p:blipFill>
        <p:spPr>
          <a:xfrm>
            <a:off x="88739" y="1154574"/>
            <a:ext cx="12014522" cy="45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83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04EDC6-E59D-4B9A-B96F-5D9082A65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73" r="1456" b="2182"/>
          <a:stretch/>
        </p:blipFill>
        <p:spPr>
          <a:xfrm>
            <a:off x="88739" y="917294"/>
            <a:ext cx="12014522" cy="50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9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0AF4E0-C356-4979-9880-D402E86AB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48"/>
            <a:ext cx="12192000" cy="67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43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84D65D-F612-4C0E-BB5E-77CBB2A8C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86"/>
            <a:ext cx="12192000" cy="680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6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BC409-DFF5-40BB-A4E2-7B39CC74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</a:t>
            </a:r>
            <a:r>
              <a:rPr lang="ko-KR" altLang="en-US" dirty="0"/>
              <a:t> </a:t>
            </a:r>
            <a:r>
              <a:rPr lang="en-US" altLang="ko-KR" dirty="0"/>
              <a:t>Layer : Visualize Filters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35F48C-F6E0-4CC3-86EA-181412192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" t="8939" r="3517" b="10436"/>
          <a:stretch/>
        </p:blipFill>
        <p:spPr>
          <a:xfrm>
            <a:off x="408647" y="1988737"/>
            <a:ext cx="9181296" cy="34616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717729-AFA6-44C3-951E-422668DB9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62" t="3333" r="6327" b="3810"/>
          <a:stretch/>
        </p:blipFill>
        <p:spPr>
          <a:xfrm>
            <a:off x="9786258" y="244928"/>
            <a:ext cx="2307771" cy="63681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0CBC63-9F6D-4A72-8DD3-91A8312A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1" y="6211887"/>
            <a:ext cx="57245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63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D58D45-A305-4237-8488-4E2C62DF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69"/>
            <a:ext cx="12192000" cy="679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11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B171CB-5FA6-4B7E-ADDE-C27D7935C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20"/>
            <a:ext cx="12192000" cy="67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83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111F7A-2AFA-4C25-9AEC-B939DBBC3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28"/>
            <a:ext cx="12192000" cy="673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8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08FB0D-77F9-4D8D-B878-07D054695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346"/>
            <a:ext cx="12192000" cy="57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11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C5211-E484-4E05-B314-9B7E8C0D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Inversion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8C28F7-9051-4316-AB80-6D4936A19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8" t="17614" r="1177" b="4974"/>
          <a:stretch/>
        </p:blipFill>
        <p:spPr>
          <a:xfrm>
            <a:off x="442856" y="1690688"/>
            <a:ext cx="11306287" cy="47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32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F8FC2-AD99-4CE9-90A8-B9ACD4C5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Inversion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5DBE3E-2D41-4CB0-964B-BADA9C8AA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1" t="18985" r="981" b="17984"/>
          <a:stretch/>
        </p:blipFill>
        <p:spPr>
          <a:xfrm>
            <a:off x="140825" y="2278496"/>
            <a:ext cx="11910349" cy="37695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5F33B6-4389-4C9C-83EC-E1DBD5CD5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5" y="6401257"/>
            <a:ext cx="6318749" cy="4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9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233FD-7235-4832-A88C-9931AC96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Synthesis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C906CA-A4DB-4C87-8294-EFE8F8F1C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3" t="16990" r="11899" b="3047"/>
          <a:stretch/>
        </p:blipFill>
        <p:spPr>
          <a:xfrm>
            <a:off x="2500132" y="1365814"/>
            <a:ext cx="7662440" cy="52780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9D1D19-F97A-41B7-9E8A-F15D831E4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2" y="6521156"/>
            <a:ext cx="4281495" cy="2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8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4F809-810C-40A0-9122-398E041F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Synthesis : Nearest Neighbor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6CB7D7-ABFE-4135-93B5-3F4ECE939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6" t="13722" r="4874" b="10607"/>
          <a:stretch/>
        </p:blipFill>
        <p:spPr>
          <a:xfrm>
            <a:off x="644323" y="1851427"/>
            <a:ext cx="10903353" cy="46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37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4F809-810C-40A0-9122-398E041F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Synthesis : Nearest Neighbor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332E74-E7A2-4BFE-851C-8DF49FD9C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55" b="13430"/>
          <a:stretch/>
        </p:blipFill>
        <p:spPr>
          <a:xfrm>
            <a:off x="0" y="2002419"/>
            <a:ext cx="12192000" cy="379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475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EFD72-7BB8-4B05-98B6-E9CEE18F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Texture Synthesis : Gram Matrix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C23AE-7693-4915-BF9F-5AC18DEAC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63" r="14291" b="19954"/>
          <a:stretch/>
        </p:blipFill>
        <p:spPr>
          <a:xfrm>
            <a:off x="1057033" y="2164465"/>
            <a:ext cx="9649548" cy="32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6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037FF7-4D46-4200-B17C-91AD2BABE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" t="8939" r="69823" b="10436"/>
          <a:stretch/>
        </p:blipFill>
        <p:spPr>
          <a:xfrm>
            <a:off x="2039823" y="2032865"/>
            <a:ext cx="3758551" cy="462241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651AFB-CB28-4E4A-91D4-0F3E7FF77102}"/>
              </a:ext>
            </a:extLst>
          </p:cNvPr>
          <p:cNvGrpSpPr/>
          <p:nvPr/>
        </p:nvGrpSpPr>
        <p:grpSpPr>
          <a:xfrm>
            <a:off x="2435795" y="3851248"/>
            <a:ext cx="4220308" cy="668215"/>
            <a:chOff x="1148862" y="3094892"/>
            <a:chExt cx="4220308" cy="66821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3D4DF3E-D978-4E81-A51B-823CBDC41708}"/>
                </a:ext>
              </a:extLst>
            </p:cNvPr>
            <p:cNvSpPr/>
            <p:nvPr/>
          </p:nvSpPr>
          <p:spPr>
            <a:xfrm>
              <a:off x="1148862" y="3094892"/>
              <a:ext cx="691662" cy="66821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C2B1AE8-45F4-4EB9-9168-B1CB7E63CD31}"/>
                </a:ext>
              </a:extLst>
            </p:cNvPr>
            <p:cNvCxnSpPr/>
            <p:nvPr/>
          </p:nvCxnSpPr>
          <p:spPr>
            <a:xfrm>
              <a:off x="1840524" y="3428999"/>
              <a:ext cx="352864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426FF77-7C90-4119-A75C-8AF51F9FB168}"/>
              </a:ext>
            </a:extLst>
          </p:cNvPr>
          <p:cNvSpPr txBox="1"/>
          <p:nvPr/>
        </p:nvSpPr>
        <p:spPr>
          <a:xfrm>
            <a:off x="6749887" y="4050718"/>
            <a:ext cx="3528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가장 많이 찾는 것이 </a:t>
            </a:r>
            <a:r>
              <a:rPr lang="en-US" altLang="ko-KR" sz="2000" dirty="0"/>
              <a:t>Edge </a:t>
            </a:r>
            <a:r>
              <a:rPr lang="ko-KR" altLang="en-US" sz="2000" dirty="0"/>
              <a:t>성분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8EBCA-4645-467E-83DF-4AD03EA97DAD}"/>
              </a:ext>
            </a:extLst>
          </p:cNvPr>
          <p:cNvGrpSpPr/>
          <p:nvPr/>
        </p:nvGrpSpPr>
        <p:grpSpPr>
          <a:xfrm>
            <a:off x="3783949" y="2921422"/>
            <a:ext cx="3071446" cy="668215"/>
            <a:chOff x="1148862" y="3094892"/>
            <a:chExt cx="3071446" cy="66821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3F5A611-94FD-491C-8E11-F1DA72694B06}"/>
                </a:ext>
              </a:extLst>
            </p:cNvPr>
            <p:cNvSpPr/>
            <p:nvPr/>
          </p:nvSpPr>
          <p:spPr>
            <a:xfrm>
              <a:off x="1148862" y="3094892"/>
              <a:ext cx="691662" cy="66821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E914EF0-A295-4E1F-A323-66A27393F4F3}"/>
                </a:ext>
              </a:extLst>
            </p:cNvPr>
            <p:cNvCxnSpPr>
              <a:cxnSpLocks/>
            </p:cNvCxnSpPr>
            <p:nvPr/>
          </p:nvCxnSpPr>
          <p:spPr>
            <a:xfrm>
              <a:off x="1840524" y="3428999"/>
              <a:ext cx="23797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7C267F8-3E26-40B3-B3E6-51F1BA6D9065}"/>
              </a:ext>
            </a:extLst>
          </p:cNvPr>
          <p:cNvSpPr txBox="1"/>
          <p:nvPr/>
        </p:nvSpPr>
        <p:spPr>
          <a:xfrm>
            <a:off x="6945707" y="3029956"/>
            <a:ext cx="4888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다양한 각도와 위치에서의 보색이 보인다</a:t>
            </a:r>
            <a:r>
              <a:rPr lang="en-US" altLang="ko-KR" sz="2000" dirty="0"/>
              <a:t>. (</a:t>
            </a:r>
            <a:r>
              <a:rPr lang="ko-KR" altLang="en-US" sz="2000" dirty="0"/>
              <a:t>초록</a:t>
            </a:r>
            <a:r>
              <a:rPr lang="en-US" altLang="ko-KR" sz="2000" dirty="0"/>
              <a:t>&amp;</a:t>
            </a:r>
            <a:r>
              <a:rPr lang="ko-KR" altLang="en-US" sz="2000" dirty="0"/>
              <a:t>분홍 </a:t>
            </a:r>
            <a:r>
              <a:rPr lang="en-US" altLang="ko-KR" sz="2000" dirty="0"/>
              <a:t>/ </a:t>
            </a:r>
            <a:r>
              <a:rPr lang="ko-KR" altLang="en-US" sz="2000" dirty="0"/>
              <a:t>주황 </a:t>
            </a:r>
            <a:r>
              <a:rPr lang="en-US" altLang="ko-KR" sz="2000" dirty="0"/>
              <a:t>&amp;</a:t>
            </a:r>
            <a:r>
              <a:rPr lang="ko-KR" altLang="en-US" sz="2000" dirty="0"/>
              <a:t>파랑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A0BE0-BAA2-498E-91A4-96A1BF4287DB}"/>
              </a:ext>
            </a:extLst>
          </p:cNvPr>
          <p:cNvSpPr txBox="1"/>
          <p:nvPr/>
        </p:nvSpPr>
        <p:spPr>
          <a:xfrm>
            <a:off x="1032933" y="420513"/>
            <a:ext cx="10504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First layer </a:t>
            </a:r>
            <a:r>
              <a:rPr lang="ko-KR" altLang="en-US" sz="2400" dirty="0"/>
              <a:t>에서 </a:t>
            </a:r>
            <a:r>
              <a:rPr lang="en-US" altLang="ko-KR" sz="2400" dirty="0"/>
              <a:t>Convolutional Layer </a:t>
            </a:r>
            <a:r>
              <a:rPr lang="ko-KR" altLang="en-US" sz="2400" dirty="0"/>
              <a:t>는 입력 이미지와 직접 내적을 수행한다</a:t>
            </a:r>
            <a:r>
              <a:rPr lang="en-US" altLang="ko-KR" sz="2400" dirty="0"/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/>
              <a:t>이 필터를 단순히 시각화 시키는 것만으로 이 필터가 이미지에서 무엇을 찾고 있는지 알아낼 수 있다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71260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EFD72-7BB8-4B05-98B6-E9CEE18F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Texture Synthesis : Gram Matrix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14AD07-B204-4E0C-A911-9E6A87198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69" r="3449" b="11566"/>
          <a:stretch/>
        </p:blipFill>
        <p:spPr>
          <a:xfrm>
            <a:off x="210273" y="1690688"/>
            <a:ext cx="11771453" cy="435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70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EFD72-7BB8-4B05-98B6-E9CEE18F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Texture Synthesis : Gram Matrix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3163A0-D3CF-454F-BFD4-D242C3F37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54" r="3260" b="3588"/>
          <a:stretch/>
        </p:blipFill>
        <p:spPr>
          <a:xfrm>
            <a:off x="198698" y="1504708"/>
            <a:ext cx="11794603" cy="48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EFD72-7BB8-4B05-98B6-E9CEE18F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Texture Synthesis : Gram Matrix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712C2A-2CE5-40C3-B883-A8D62048A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37" r="2215" b="2965"/>
          <a:stretch/>
        </p:blipFill>
        <p:spPr>
          <a:xfrm>
            <a:off x="135038" y="1527858"/>
            <a:ext cx="11921924" cy="48613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A7BD20A-0282-4F2C-9F06-DD2B91523A5A}"/>
              </a:ext>
            </a:extLst>
          </p:cNvPr>
          <p:cNvSpPr/>
          <p:nvPr/>
        </p:nvSpPr>
        <p:spPr>
          <a:xfrm>
            <a:off x="6722918" y="5101936"/>
            <a:ext cx="2701637" cy="509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78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CA85DC-1D8B-4D5B-BDF3-699643E96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" t="13196" r="14475" b="5154"/>
          <a:stretch/>
        </p:blipFill>
        <p:spPr>
          <a:xfrm>
            <a:off x="1613555" y="1027906"/>
            <a:ext cx="8964890" cy="55995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D47916-EF59-46EE-A4D8-055FEEEFE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" y="6457804"/>
            <a:ext cx="6067425" cy="37147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EDD83F5-8FF6-48A6-A1FC-3C485E252D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Neural Texture Synthesis : Gram Matrix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74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29F2FD-C3CC-4237-85D3-0CA8A0C1AE36}"/>
              </a:ext>
            </a:extLst>
          </p:cNvPr>
          <p:cNvGrpSpPr/>
          <p:nvPr/>
        </p:nvGrpSpPr>
        <p:grpSpPr>
          <a:xfrm>
            <a:off x="108408" y="582105"/>
            <a:ext cx="11975184" cy="5693790"/>
            <a:chOff x="108408" y="527901"/>
            <a:chExt cx="11975184" cy="56937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039B606-0568-47A5-866A-6C0610C85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8" t="2767" b="4833"/>
            <a:stretch/>
          </p:blipFill>
          <p:spPr>
            <a:xfrm>
              <a:off x="108408" y="527901"/>
              <a:ext cx="11975184" cy="56937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D5C995E-8ECE-4CB2-BDE9-D7EB28142237}"/>
                </a:ext>
              </a:extLst>
            </p:cNvPr>
            <p:cNvSpPr/>
            <p:nvPr/>
          </p:nvSpPr>
          <p:spPr>
            <a:xfrm>
              <a:off x="320511" y="527901"/>
              <a:ext cx="5693790" cy="5938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84489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E187E3E-7A2A-42F3-A7BB-CF9D0E5602DA}"/>
              </a:ext>
            </a:extLst>
          </p:cNvPr>
          <p:cNvGrpSpPr/>
          <p:nvPr/>
        </p:nvGrpSpPr>
        <p:grpSpPr>
          <a:xfrm>
            <a:off x="89554" y="553824"/>
            <a:ext cx="12012891" cy="5750351"/>
            <a:chOff x="179108" y="518474"/>
            <a:chExt cx="12012891" cy="575035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72B47CD-B914-466E-810C-ACA4D3689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9" t="2641" b="3792"/>
            <a:stretch/>
          </p:blipFill>
          <p:spPr>
            <a:xfrm>
              <a:off x="179108" y="518474"/>
              <a:ext cx="12012891" cy="575035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D3F3D2-25B1-494B-BFEA-71FF9893E645}"/>
                </a:ext>
              </a:extLst>
            </p:cNvPr>
            <p:cNvSpPr/>
            <p:nvPr/>
          </p:nvSpPr>
          <p:spPr>
            <a:xfrm>
              <a:off x="402210" y="589175"/>
              <a:ext cx="5693790" cy="5938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790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591FD-58B7-48B3-8C36-BE77EEBF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Texture Synthesis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5E79FB-A298-41D0-B02B-0CD12B057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" t="33917" r="60127" b="32675"/>
          <a:stretch/>
        </p:blipFill>
        <p:spPr>
          <a:xfrm>
            <a:off x="335666" y="2416215"/>
            <a:ext cx="4548851" cy="2025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915CFF-3D5F-452B-8754-7790D3D73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13" t="6045" b="5186"/>
          <a:stretch/>
        </p:blipFill>
        <p:spPr>
          <a:xfrm>
            <a:off x="5789013" y="1342664"/>
            <a:ext cx="6277337" cy="53822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3179D3-5791-4709-A290-9FC74AAC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8" y="6455489"/>
            <a:ext cx="5605512" cy="3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792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591FD-58B7-48B3-8C36-BE77EEBF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Texture Synthesis : Texture = Artwork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BB211C-86D4-4193-93A4-03C5C2D2F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0" t="13336" r="5063" b="36294"/>
          <a:stretch/>
        </p:blipFill>
        <p:spPr>
          <a:xfrm>
            <a:off x="3206188" y="2118166"/>
            <a:ext cx="8669438" cy="3009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E68069-9335-4EEA-BB60-2A5A4F174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3" t="24573" r="77310" b="56829"/>
          <a:stretch/>
        </p:blipFill>
        <p:spPr>
          <a:xfrm>
            <a:off x="532436" y="2873415"/>
            <a:ext cx="2291787" cy="1111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EF02E9-D2EA-497F-9F1D-8E58159BC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6" y="6141677"/>
            <a:ext cx="3028351" cy="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70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62C38-EE79-42DB-9D8F-6509D642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Neural Style Transfer : Feature + Gram Reconstruction 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176A4F-6709-4A75-B142-0DFA2DC05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6" t="67702" r="79604" b="19017"/>
          <a:stretch/>
        </p:blipFill>
        <p:spPr>
          <a:xfrm>
            <a:off x="696410" y="5189185"/>
            <a:ext cx="1676401" cy="8189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B59CB5-0506-47CC-8D81-77A71C6C88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0" t="13336" r="5063" b="36294"/>
          <a:stretch/>
        </p:blipFill>
        <p:spPr>
          <a:xfrm>
            <a:off x="3229338" y="1276108"/>
            <a:ext cx="8669438" cy="30094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2DAC7C-5A29-4800-A467-2A12B2D158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3" t="24573" r="77310" b="56829"/>
          <a:stretch/>
        </p:blipFill>
        <p:spPr>
          <a:xfrm>
            <a:off x="196771" y="2225233"/>
            <a:ext cx="2291787" cy="11111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F5BB2C-EE38-41A4-9AAD-4647858D5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9" t="59151" r="1930"/>
          <a:stretch/>
        </p:blipFill>
        <p:spPr>
          <a:xfrm>
            <a:off x="3102361" y="4316081"/>
            <a:ext cx="9033077" cy="251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796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40C38-3B03-4286-A94B-480CF690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Style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301C8A-3AE3-4774-8A8D-A6CF6F750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37" r="1266" b="17199"/>
          <a:stretch/>
        </p:blipFill>
        <p:spPr>
          <a:xfrm>
            <a:off x="77164" y="2268638"/>
            <a:ext cx="12037671" cy="33566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19F3CC-9215-4389-8CCB-CD6F0DAB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8" y="6579810"/>
            <a:ext cx="54578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90B40-43FD-470B-A084-12ED6C17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Visualize the filters/kernels (raw weights)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8B053-1CFF-4484-8044-B1248C0D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8258"/>
            <a:ext cx="7290081" cy="49846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24E657-4E96-44CA-8E5F-C0FB56B98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771" y="5103197"/>
            <a:ext cx="2031547" cy="13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21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454421-A821-4629-B45D-9393654C1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9" t="7406" r="3164"/>
          <a:stretch/>
        </p:blipFill>
        <p:spPr>
          <a:xfrm>
            <a:off x="319111" y="549000"/>
            <a:ext cx="11553778" cy="576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3798E7F-913A-4749-A9A4-6C948B27B4D6}"/>
              </a:ext>
            </a:extLst>
          </p:cNvPr>
          <p:cNvSpPr/>
          <p:nvPr/>
        </p:nvSpPr>
        <p:spPr>
          <a:xfrm>
            <a:off x="1683327" y="2234045"/>
            <a:ext cx="2608118" cy="2067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5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E5834F-6BA0-46ED-AA63-2956C5B4C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" t="8274" r="4875"/>
          <a:stretch/>
        </p:blipFill>
        <p:spPr>
          <a:xfrm>
            <a:off x="346358" y="549000"/>
            <a:ext cx="11499283" cy="576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C0A3569-A5D6-4806-8871-242C0EEC9ACD}"/>
              </a:ext>
            </a:extLst>
          </p:cNvPr>
          <p:cNvSpPr/>
          <p:nvPr/>
        </p:nvSpPr>
        <p:spPr>
          <a:xfrm>
            <a:off x="1600200" y="2254826"/>
            <a:ext cx="2608118" cy="2067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40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EAD9A-D961-40F5-BF5A-2A45E4B1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Style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7F02B4-02B0-44A6-9008-246C3EB31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76" r="3069" b="6931"/>
          <a:stretch/>
        </p:blipFill>
        <p:spPr>
          <a:xfrm>
            <a:off x="187124" y="1562582"/>
            <a:ext cx="11817752" cy="47803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DDF308-0085-431D-A444-7B93C1C5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24" y="6458049"/>
            <a:ext cx="4639400" cy="3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19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EAD9A-D961-40F5-BF5A-2A45E4B1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Style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5D2993-2594-4859-8060-23055C535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3" t="31816" r="8197" b="18820"/>
          <a:stretch/>
        </p:blipFill>
        <p:spPr>
          <a:xfrm>
            <a:off x="1273214" y="2303363"/>
            <a:ext cx="9919505" cy="3055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452271-84FC-428F-A2C3-3BE5592B7FDA}"/>
              </a:ext>
            </a:extLst>
          </p:cNvPr>
          <p:cNvSpPr txBox="1"/>
          <p:nvPr/>
        </p:nvSpPr>
        <p:spPr>
          <a:xfrm>
            <a:off x="1273214" y="5462954"/>
            <a:ext cx="28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 loss </a:t>
            </a:r>
            <a:r>
              <a:rPr lang="ko-KR" altLang="en-US" dirty="0"/>
              <a:t>에 초점을 맞춤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8A081-4287-4E77-B6B3-C9C5506F3621}"/>
              </a:ext>
            </a:extLst>
          </p:cNvPr>
          <p:cNvSpPr txBox="1"/>
          <p:nvPr/>
        </p:nvSpPr>
        <p:spPr>
          <a:xfrm>
            <a:off x="8591456" y="5462954"/>
            <a:ext cx="260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Style loss </a:t>
            </a:r>
            <a:r>
              <a:rPr lang="ko-KR" altLang="en-US" dirty="0"/>
              <a:t>에 초점을 맞춤</a:t>
            </a:r>
          </a:p>
        </p:txBody>
      </p:sp>
    </p:spTree>
    <p:extLst>
      <p:ext uri="{BB962C8B-B14F-4D97-AF65-F5344CB8AC3E}">
        <p14:creationId xmlns:p14="http://schemas.microsoft.com/office/powerpoint/2010/main" val="10141900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EAD9A-D961-40F5-BF5A-2A45E4B1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Style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0737A0-DBA2-4FD0-9C47-CD6BA10AB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5" t="18418" r="5917" b="5105"/>
          <a:stretch/>
        </p:blipFill>
        <p:spPr>
          <a:xfrm>
            <a:off x="879676" y="1493134"/>
            <a:ext cx="10590835" cy="46877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40B354-798C-4B36-91D7-AE4E559E9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2" y="6436838"/>
            <a:ext cx="55340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87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0236D-C741-4B2B-B290-BAA2D21E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Style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Multiple Style Images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A7FCAA-5936-4726-974F-06C026523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8" t="14134" r="7294" b="3004"/>
          <a:stretch/>
        </p:blipFill>
        <p:spPr>
          <a:xfrm>
            <a:off x="765142" y="1300899"/>
            <a:ext cx="10661716" cy="5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574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4079BF-85F3-4800-AE12-B3D812611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71"/>
            <a:ext cx="12192000" cy="641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5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030A34-42B2-4E76-A849-A058BA71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689"/>
            <a:ext cx="12192000" cy="63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184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8BAA41-D0CF-4195-A589-9E83352F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347"/>
            <a:ext cx="12192000" cy="63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74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2254F-A177-4037-9B6F-66FE026A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 Transfer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1AB36A-6CC3-487E-BE72-CDF022B11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</a:p>
          <a:p>
            <a:pPr lvl="1"/>
            <a:r>
              <a:rPr lang="en-US" altLang="ko-KR" dirty="0"/>
              <a:t>Style transfer requires many forward / backward passes through VGG</a:t>
            </a:r>
          </a:p>
          <a:p>
            <a:pPr lvl="1"/>
            <a:r>
              <a:rPr lang="en-US" altLang="ko-KR" dirty="0"/>
              <a:t>Very slow!</a:t>
            </a:r>
          </a:p>
          <a:p>
            <a:r>
              <a:rPr lang="en-US" altLang="ko-KR" dirty="0"/>
              <a:t>Solution</a:t>
            </a:r>
          </a:p>
          <a:p>
            <a:pPr lvl="1"/>
            <a:r>
              <a:rPr lang="en-US" altLang="ko-KR" dirty="0"/>
              <a:t>Train </a:t>
            </a:r>
            <a:r>
              <a:rPr lang="en-US" altLang="ko-KR" u="sng" dirty="0"/>
              <a:t>another</a:t>
            </a:r>
            <a:r>
              <a:rPr lang="en-US" altLang="ko-KR" dirty="0"/>
              <a:t> neural network to perform style transfer for us!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76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FAC505-03E4-4E64-88C3-CC71D6FD1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03" y="511557"/>
            <a:ext cx="6882705" cy="2607733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7AF82BF-F4E4-440B-A314-F11B325F9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01" y="3398690"/>
            <a:ext cx="10515600" cy="2768930"/>
          </a:xfrm>
        </p:spPr>
        <p:txBody>
          <a:bodyPr>
            <a:normAutofit/>
          </a:bodyPr>
          <a:lstStyle/>
          <a:p>
            <a:r>
              <a:rPr lang="ko-KR" altLang="en-US" dirty="0"/>
              <a:t>이 필터들은 이미지와 직접 연결되어 있지 않다</a:t>
            </a:r>
            <a:r>
              <a:rPr lang="en-US" altLang="ko-KR" dirty="0"/>
              <a:t>. </a:t>
            </a:r>
            <a:r>
              <a:rPr lang="ko-KR" altLang="en-US" dirty="0"/>
              <a:t>그래서 이 필터가 무엇을 찾는지 알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우리가 시각화한 내용은 </a:t>
            </a:r>
            <a:r>
              <a:rPr lang="en-US" altLang="ko-KR" dirty="0"/>
              <a:t>“</a:t>
            </a:r>
            <a:r>
              <a:rPr lang="ko-KR" altLang="en-US" dirty="0"/>
              <a:t>두 번째 레이어의 결과를 최대화 시키는 첫 번째 레이어의 출력 패턴이 무엇인지</a:t>
            </a:r>
            <a:r>
              <a:rPr lang="en-US" altLang="ko-KR" dirty="0"/>
              <a:t>“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이미지의 관점에서 첫 번째 레이어의 출력이 어떻게 생겼는지 감을 잡고 해석하기란 쉽지 않다</a:t>
            </a:r>
            <a:r>
              <a:rPr lang="en-US" altLang="ko-KR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C54C93-C9A3-4590-9036-9EA18AD3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06" y="1343935"/>
            <a:ext cx="25050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930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EE2E1-A910-4F4A-B428-99BC494F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Style Transfer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430B14-F35C-4571-92EA-C364E3D38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43" b="1691"/>
          <a:stretch/>
        </p:blipFill>
        <p:spPr>
          <a:xfrm>
            <a:off x="0" y="2149311"/>
            <a:ext cx="12192000" cy="45784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E3AAAD-DA60-4F64-A4EB-48A520027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09" t="8384" b="74500"/>
          <a:stretch/>
        </p:blipFill>
        <p:spPr>
          <a:xfrm>
            <a:off x="5081046" y="1027906"/>
            <a:ext cx="7000233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88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1DDAD-23DE-4197-8D38-C6345A31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Style Transfer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21478D-B966-4601-8867-FA0C599DA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8" b="13576"/>
          <a:stretch/>
        </p:blipFill>
        <p:spPr>
          <a:xfrm>
            <a:off x="0" y="1583703"/>
            <a:ext cx="12192000" cy="41949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AECC3-F272-4378-8879-5EA515360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01" r="56856"/>
          <a:stretch/>
        </p:blipFill>
        <p:spPr>
          <a:xfrm>
            <a:off x="47135" y="6227191"/>
            <a:ext cx="5260157" cy="5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08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F142E-0FB2-4305-97CE-F45CD3E9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Style Transfer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4DF766-984E-47D2-8267-7789014F8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" t="6158" r="8299" b="12437"/>
          <a:stretch/>
        </p:blipFill>
        <p:spPr>
          <a:xfrm>
            <a:off x="1931710" y="1690688"/>
            <a:ext cx="8137820" cy="39088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72F6DF-7F99-494C-AD2A-BC70335D8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214" r="56701"/>
          <a:stretch/>
        </p:blipFill>
        <p:spPr>
          <a:xfrm>
            <a:off x="37708" y="6341044"/>
            <a:ext cx="5279010" cy="4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750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EE2E1-A910-4F4A-B428-99BC494F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Style Transfer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430B14-F35C-4571-92EA-C364E3D38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43" b="1691"/>
          <a:stretch/>
        </p:blipFill>
        <p:spPr>
          <a:xfrm>
            <a:off x="0" y="2149311"/>
            <a:ext cx="12192000" cy="45784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E3AAAD-DA60-4F64-A4EB-48A520027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09" t="8384" b="74500"/>
          <a:stretch/>
        </p:blipFill>
        <p:spPr>
          <a:xfrm>
            <a:off x="5081046" y="1027906"/>
            <a:ext cx="7000233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329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F142E-0FB2-4305-97CE-F45CD3E9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Style Transfer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4DF766-984E-47D2-8267-7789014F8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" t="6158" r="8299" b="12437"/>
          <a:stretch/>
        </p:blipFill>
        <p:spPr>
          <a:xfrm>
            <a:off x="1931710" y="1690688"/>
            <a:ext cx="8137820" cy="39088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72F6DF-7F99-494C-AD2A-BC70335D8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214" r="56701"/>
          <a:stretch/>
        </p:blipFill>
        <p:spPr>
          <a:xfrm>
            <a:off x="37708" y="6341044"/>
            <a:ext cx="5279010" cy="4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77768-A0DF-4E7E-A203-7D967FD0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 Network, Many Styles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A15FE6-C03E-4A59-89B2-56690E39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40" t="14691" r="18660" b="5237"/>
          <a:stretch/>
        </p:blipFill>
        <p:spPr>
          <a:xfrm>
            <a:off x="2334705" y="1421254"/>
            <a:ext cx="7522590" cy="4911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FFCE07-D6E6-460B-9085-A4FE251F1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1" y="6483448"/>
            <a:ext cx="5722940" cy="35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174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82D61-55BD-436D-A07C-85F581A9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 Network, Many Styles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933FF-2D24-4FC1-B0F1-B21D6E500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" t="14442" r="5670" b="3413"/>
          <a:stretch/>
        </p:blipFill>
        <p:spPr>
          <a:xfrm>
            <a:off x="482337" y="1489436"/>
            <a:ext cx="11227325" cy="50904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F75FFD-F298-48A3-8D88-9711E2305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57" y="6464594"/>
            <a:ext cx="5722940" cy="35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75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52837-2ACB-4603-A403-313CF94A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F973D-8D36-40B4-AEB8-E518B1FF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3900" dirty="0"/>
              <a:t>Many methods for understanding CNN representation </a:t>
            </a:r>
          </a:p>
          <a:p>
            <a:pPr lvl="1"/>
            <a:r>
              <a:rPr lang="en-US" altLang="ko-KR" sz="3900" dirty="0"/>
              <a:t>Activations</a:t>
            </a:r>
          </a:p>
          <a:p>
            <a:pPr lvl="2"/>
            <a:r>
              <a:rPr lang="en-US" altLang="ko-KR" sz="3500" dirty="0"/>
              <a:t>Nearest neighbors, Dimensionality reduction, maximal patches, occlusion</a:t>
            </a:r>
          </a:p>
          <a:p>
            <a:pPr lvl="1"/>
            <a:r>
              <a:rPr lang="en-US" altLang="ko-KR" sz="3900" dirty="0"/>
              <a:t>Gradients</a:t>
            </a:r>
          </a:p>
          <a:p>
            <a:pPr lvl="2"/>
            <a:r>
              <a:rPr lang="en-US" altLang="ko-KR" sz="3500" dirty="0"/>
              <a:t>Saliency maps, class visualization, fooling images, feature inversion</a:t>
            </a:r>
          </a:p>
          <a:p>
            <a:pPr lvl="1"/>
            <a:r>
              <a:rPr lang="en-US" altLang="ko-KR" sz="3900" dirty="0"/>
              <a:t>Fun</a:t>
            </a:r>
          </a:p>
          <a:p>
            <a:pPr lvl="2"/>
            <a:r>
              <a:rPr lang="en-US" altLang="ko-KR" sz="3500" dirty="0" err="1"/>
              <a:t>DeepDream</a:t>
            </a:r>
            <a:r>
              <a:rPr lang="en-US" altLang="ko-KR" sz="3500" dirty="0"/>
              <a:t>, Style transfer</a:t>
            </a:r>
          </a:p>
          <a:p>
            <a:pPr lvl="2"/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476867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4158</TotalTime>
  <Words>5297</Words>
  <Application>Microsoft Office PowerPoint</Application>
  <PresentationFormat>와이드스크린</PresentationFormat>
  <Paragraphs>589</Paragraphs>
  <Slides>97</Slides>
  <Notes>88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4" baseType="lpstr">
      <vt:lpstr>Noto Sans KR</vt:lpstr>
      <vt:lpstr>Roboto</vt:lpstr>
      <vt:lpstr>맑은 고딕</vt:lpstr>
      <vt:lpstr>Arial</vt:lpstr>
      <vt:lpstr>Calibri</vt:lpstr>
      <vt:lpstr>Calibri Light</vt:lpstr>
      <vt:lpstr>Office Theme</vt:lpstr>
      <vt:lpstr>Lecture 12 Visualizing and Understanding</vt:lpstr>
      <vt:lpstr>Introduction</vt:lpstr>
      <vt:lpstr>1. Activations</vt:lpstr>
      <vt:lpstr>What’s going on inside ConvNets?</vt:lpstr>
      <vt:lpstr>1.1. Visualize Filters</vt:lpstr>
      <vt:lpstr>First Layer : Visualize Filters</vt:lpstr>
      <vt:lpstr>PowerPoint 프레젠테이션</vt:lpstr>
      <vt:lpstr>Visualize the filters/kernels (raw weights)</vt:lpstr>
      <vt:lpstr>PowerPoint 프레젠테이션</vt:lpstr>
      <vt:lpstr>1.2. Visualize Feature maps</vt:lpstr>
      <vt:lpstr>Last Layer</vt:lpstr>
      <vt:lpstr>Last Layer : Nearest Neighbors</vt:lpstr>
      <vt:lpstr>PowerPoint 프레젠테이션</vt:lpstr>
      <vt:lpstr>Last Layer : Dimensionality Reduction</vt:lpstr>
      <vt:lpstr>PowerPoint 프레젠테이션</vt:lpstr>
      <vt:lpstr>PowerPoint 프레젠테이션</vt:lpstr>
      <vt:lpstr>Visualizing Activations</vt:lpstr>
      <vt:lpstr>Jason Yosinski 의 Tool?</vt:lpstr>
      <vt:lpstr>PowerPoint 프레젠테이션</vt:lpstr>
      <vt:lpstr>PowerPoint 프레젠테이션</vt:lpstr>
      <vt:lpstr>PowerPoint 프레젠테이션</vt:lpstr>
      <vt:lpstr>PowerPoint 프레젠테이션</vt:lpstr>
      <vt:lpstr>1.3. Others</vt:lpstr>
      <vt:lpstr>Maximally Activating Patches </vt:lpstr>
      <vt:lpstr>PowerPoint 프레젠테이션</vt:lpstr>
      <vt:lpstr>Occlusion Experiments</vt:lpstr>
      <vt:lpstr>PowerPoint 프레젠테이션</vt:lpstr>
      <vt:lpstr>PowerPoint 프레젠테이션</vt:lpstr>
      <vt:lpstr>2. Gradients</vt:lpstr>
      <vt:lpstr>Saliency Maps</vt:lpstr>
      <vt:lpstr>Saliency Maps</vt:lpstr>
      <vt:lpstr>Saliency Maps : segmentation without supervision</vt:lpstr>
      <vt:lpstr>Intermediate Features via (guided) backprop </vt:lpstr>
      <vt:lpstr>PowerPoint 프레젠테이션</vt:lpstr>
      <vt:lpstr>Intermediate Features via (guided) backprop </vt:lpstr>
      <vt:lpstr>PowerPoint 프레젠테이션</vt:lpstr>
      <vt:lpstr>Visualizing CNN features : Gradient Ascent</vt:lpstr>
      <vt:lpstr>Gradient Ascent 란?</vt:lpstr>
      <vt:lpstr>PowerPoint 프레젠테이션</vt:lpstr>
      <vt:lpstr>Visualizing CNN features : Gradient Ascent</vt:lpstr>
      <vt:lpstr>Visualizing CNN features : Gradient Ascent</vt:lpstr>
      <vt:lpstr>PowerPoint 프레젠테이션</vt:lpstr>
      <vt:lpstr>PowerPoint 프레젠테이션</vt:lpstr>
      <vt:lpstr>Visualizing CNN features : Gradient Ascent</vt:lpstr>
      <vt:lpstr>PowerPoint 프레젠테이션</vt:lpstr>
      <vt:lpstr>PowerPoint 프레젠테이션</vt:lpstr>
      <vt:lpstr>Visualizing CNN features : Gradient Ascent</vt:lpstr>
      <vt:lpstr>Visualizing CNN features : Gradient Ascent</vt:lpstr>
      <vt:lpstr>Visualizing CNN features : Gradient Ascent</vt:lpstr>
      <vt:lpstr>Visualizing CNN features : Gradient Ascent</vt:lpstr>
      <vt:lpstr>Fooling Images / Adversarial Examples</vt:lpstr>
      <vt:lpstr>Fooling Images / Adversarial Examples</vt:lpstr>
      <vt:lpstr>3. Fun</vt:lpstr>
      <vt:lpstr>DeepDream : Amplify existing features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Feature Inversion</vt:lpstr>
      <vt:lpstr>Feature Inversion</vt:lpstr>
      <vt:lpstr>Texture Synthesis</vt:lpstr>
      <vt:lpstr>Texture Synthesis : Nearest Neighbor</vt:lpstr>
      <vt:lpstr>Texture Synthesis : Nearest Neighbor</vt:lpstr>
      <vt:lpstr>Neural Texture Synthesis : Gram Matrix </vt:lpstr>
      <vt:lpstr>Neural Texture Synthesis : Gram Matrix </vt:lpstr>
      <vt:lpstr>Neural Texture Synthesis : Gram Matrix </vt:lpstr>
      <vt:lpstr>Neural Texture Synthesis : Gram Matrix </vt:lpstr>
      <vt:lpstr>PowerPoint 프레젠테이션</vt:lpstr>
      <vt:lpstr>PowerPoint 프레젠테이션</vt:lpstr>
      <vt:lpstr>PowerPoint 프레젠테이션</vt:lpstr>
      <vt:lpstr>Neural Texture Synthesis</vt:lpstr>
      <vt:lpstr>Neural Texture Synthesis : Texture = Artwork</vt:lpstr>
      <vt:lpstr>Neural Style Transfer : Feature + Gram Reconstruction </vt:lpstr>
      <vt:lpstr>Neural Style Transfer</vt:lpstr>
      <vt:lpstr>PowerPoint 프레젠테이션</vt:lpstr>
      <vt:lpstr>PowerPoint 프레젠테이션</vt:lpstr>
      <vt:lpstr>Neural Style Transfer</vt:lpstr>
      <vt:lpstr>Neural Style Transfer</vt:lpstr>
      <vt:lpstr>Neural Style Transfer</vt:lpstr>
      <vt:lpstr>Neural Style Transfer : Multiple Style Images</vt:lpstr>
      <vt:lpstr>PowerPoint 프레젠테이션</vt:lpstr>
      <vt:lpstr>PowerPoint 프레젠테이션</vt:lpstr>
      <vt:lpstr>PowerPoint 프레젠테이션</vt:lpstr>
      <vt:lpstr>Neural Style Transfer</vt:lpstr>
      <vt:lpstr>Fast Style Transfer</vt:lpstr>
      <vt:lpstr>Fast Style Transfer</vt:lpstr>
      <vt:lpstr>Fast Style Transfer</vt:lpstr>
      <vt:lpstr>Fast Style Transfer</vt:lpstr>
      <vt:lpstr>Fast Style Transfer</vt:lpstr>
      <vt:lpstr>One Network, Many Styles</vt:lpstr>
      <vt:lpstr>One Network, Many Styles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Visualizing and Understanding</dc:title>
  <dc:creator>김 지인</dc:creator>
  <cp:lastModifiedBy>김 지인</cp:lastModifiedBy>
  <cp:revision>614</cp:revision>
  <dcterms:created xsi:type="dcterms:W3CDTF">2020-08-05T02:53:59Z</dcterms:created>
  <dcterms:modified xsi:type="dcterms:W3CDTF">2020-08-18T04:36:44Z</dcterms:modified>
</cp:coreProperties>
</file>